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notesMasterIdLst>
    <p:notesMasterId r:id="rId19"/>
  </p:notesMasterIdLst>
  <p:sldIdLst>
    <p:sldId id="337" r:id="rId2"/>
    <p:sldId id="411" r:id="rId3"/>
    <p:sldId id="415" r:id="rId4"/>
    <p:sldId id="412" r:id="rId5"/>
    <p:sldId id="413" r:id="rId6"/>
    <p:sldId id="422" r:id="rId7"/>
    <p:sldId id="424" r:id="rId8"/>
    <p:sldId id="425" r:id="rId9"/>
    <p:sldId id="375" r:id="rId10"/>
    <p:sldId id="419" r:id="rId11"/>
    <p:sldId id="420" r:id="rId12"/>
    <p:sldId id="421" r:id="rId13"/>
    <p:sldId id="418" r:id="rId14"/>
    <p:sldId id="357" r:id="rId15"/>
    <p:sldId id="391" r:id="rId16"/>
    <p:sldId id="389" r:id="rId17"/>
    <p:sldId id="338" r:id="rId18"/>
  </p:sldIdLst>
  <p:sldSz cx="9144000" cy="6858000" type="screen4x3"/>
  <p:notesSz cx="6797675" cy="9926638"/>
  <p:defaultText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rva Ján, Ing." initials="MJI" lastIdx="0" clrIdx="0">
    <p:extLst>
      <p:ext uri="{19B8F6BF-5375-455C-9EA6-DF929625EA0E}">
        <p15:presenceInfo xmlns:p15="http://schemas.microsoft.com/office/powerpoint/2012/main" userId="Mrva Ján, Ing." providerId="None"/>
      </p:ext>
    </p:extLst>
  </p:cmAuthor>
  <p:cmAuthor id="2" name="K. Leitmannová " initials="KL" lastIdx="2" clrIdx="1">
    <p:extLst>
      <p:ext uri="{19B8F6BF-5375-455C-9EA6-DF929625EA0E}">
        <p15:presenceInfo xmlns:p15="http://schemas.microsoft.com/office/powerpoint/2012/main" userId="K. Leitmannová "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F0"/>
    <a:srgbClr val="6F6F6F"/>
    <a:srgbClr val="90909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BDBED569-4797-4DF1-A0F4-6AAB3CD982D8}" styleName="Svetlý štýl 3 - zvýraznenie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D113A9D2-9D6B-4929-AA2D-F23B5EE8CBE7}" styleName="Štýl s motívom 2 - zvýraznenie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25E5076-3810-47DD-B79F-674D7AD40C01}" styleName="Tmavý štýl 1 - zvýrazneni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C2FFA5D-87B4-456A-9821-1D502468CF0F}" styleName="Štýl s motívom 1 - zvýraznenie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940675A-B579-460E-94D1-54222C63F5DA}" styleName="Bez štýlu, mriežka tabuľky">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Stredný štýl 2 - zvýrazneni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redný štýl 2 - zvýraznenie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75DCB02-9BB8-47FD-8907-85C794F793BA}" styleName="Štýl s motívom 1 - zvýraznenie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284E427A-3D55-4303-BF80-6455036E1DE7}" styleName="Štýl s motívom 1 - zvýraznenie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38B1855-1B75-4FBE-930C-398BA8C253C6}" styleName="Štýl s motívom 2 - zvýraznenie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Štýl s motívom 2 - zvýraznenie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Štýl s motívom 2 - zvýraznenie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014" autoAdjust="0"/>
    <p:restoredTop sz="94629" autoAdjust="0"/>
  </p:normalViewPr>
  <p:slideViewPr>
    <p:cSldViewPr>
      <p:cViewPr varScale="1">
        <p:scale>
          <a:sx n="124" d="100"/>
          <a:sy n="124" d="100"/>
        </p:scale>
        <p:origin x="846"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hlavičky 1"/>
          <p:cNvSpPr>
            <a:spLocks noGrp="1"/>
          </p:cNvSpPr>
          <p:nvPr>
            <p:ph type="hdr" sz="quarter"/>
          </p:nvPr>
        </p:nvSpPr>
        <p:spPr>
          <a:xfrm>
            <a:off x="1" y="0"/>
            <a:ext cx="2945659" cy="496332"/>
          </a:xfrm>
          <a:prstGeom prst="rect">
            <a:avLst/>
          </a:prstGeom>
        </p:spPr>
        <p:txBody>
          <a:bodyPr vert="horz" lIns="91440" tIns="45720" rIns="91440" bIns="45720" rtlCol="0"/>
          <a:lstStyle>
            <a:lvl1pPr algn="l">
              <a:defRPr sz="1200"/>
            </a:lvl1pPr>
          </a:lstStyle>
          <a:p>
            <a:endParaRPr lang="sk-SK" dirty="0"/>
          </a:p>
        </p:txBody>
      </p:sp>
      <p:sp>
        <p:nvSpPr>
          <p:cNvPr id="3" name="Zástupný symbol dátumu 2"/>
          <p:cNvSpPr>
            <a:spLocks noGrp="1"/>
          </p:cNvSpPr>
          <p:nvPr>
            <p:ph type="dt" idx="1"/>
          </p:nvPr>
        </p:nvSpPr>
        <p:spPr>
          <a:xfrm>
            <a:off x="3850445" y="0"/>
            <a:ext cx="2945659" cy="496332"/>
          </a:xfrm>
          <a:prstGeom prst="rect">
            <a:avLst/>
          </a:prstGeom>
        </p:spPr>
        <p:txBody>
          <a:bodyPr vert="horz" lIns="91440" tIns="45720" rIns="91440" bIns="45720" rtlCol="0"/>
          <a:lstStyle>
            <a:lvl1pPr algn="r">
              <a:defRPr sz="1200"/>
            </a:lvl1pPr>
          </a:lstStyle>
          <a:p>
            <a:fld id="{4ADFC213-C65A-4116-AAFE-724E64D0D7CF}" type="datetimeFigureOut">
              <a:rPr lang="sk-SK" smtClean="0"/>
              <a:pPr/>
              <a:t>4. 10. 2020</a:t>
            </a:fld>
            <a:endParaRPr lang="sk-SK" dirty="0"/>
          </a:p>
        </p:txBody>
      </p:sp>
      <p:sp>
        <p:nvSpPr>
          <p:cNvPr id="4" name="Zástupný symbol obrazu snímky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sk-SK" dirty="0"/>
          </a:p>
        </p:txBody>
      </p:sp>
      <p:sp>
        <p:nvSpPr>
          <p:cNvPr id="5" name="Zástupný symbol poznámok 4"/>
          <p:cNvSpPr>
            <a:spLocks noGrp="1"/>
          </p:cNvSpPr>
          <p:nvPr>
            <p:ph type="body" sz="quarter" idx="3"/>
          </p:nvPr>
        </p:nvSpPr>
        <p:spPr>
          <a:xfrm>
            <a:off x="679768" y="4715154"/>
            <a:ext cx="5438140" cy="4466987"/>
          </a:xfrm>
          <a:prstGeom prst="rect">
            <a:avLst/>
          </a:prstGeom>
        </p:spPr>
        <p:txBody>
          <a:bodyPr vert="horz" lIns="91440" tIns="45720" rIns="91440" bIns="45720" rtlCol="0"/>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6" name="Zástupný symbol päty 5"/>
          <p:cNvSpPr>
            <a:spLocks noGrp="1"/>
          </p:cNvSpPr>
          <p:nvPr>
            <p:ph type="ftr" sz="quarter" idx="4"/>
          </p:nvPr>
        </p:nvSpPr>
        <p:spPr>
          <a:xfrm>
            <a:off x="1" y="9428585"/>
            <a:ext cx="2945659" cy="496332"/>
          </a:xfrm>
          <a:prstGeom prst="rect">
            <a:avLst/>
          </a:prstGeom>
        </p:spPr>
        <p:txBody>
          <a:bodyPr vert="horz" lIns="91440" tIns="45720" rIns="91440" bIns="45720" rtlCol="0" anchor="b"/>
          <a:lstStyle>
            <a:lvl1pPr algn="l">
              <a:defRPr sz="1200"/>
            </a:lvl1pPr>
          </a:lstStyle>
          <a:p>
            <a:endParaRPr lang="sk-SK" dirty="0"/>
          </a:p>
        </p:txBody>
      </p:sp>
      <p:sp>
        <p:nvSpPr>
          <p:cNvPr id="7" name="Zástupný symbol čísla snímky 6"/>
          <p:cNvSpPr>
            <a:spLocks noGrp="1"/>
          </p:cNvSpPr>
          <p:nvPr>
            <p:ph type="sldNum" sz="quarter" idx="5"/>
          </p:nvPr>
        </p:nvSpPr>
        <p:spPr>
          <a:xfrm>
            <a:off x="3850445" y="9428585"/>
            <a:ext cx="2945659" cy="496332"/>
          </a:xfrm>
          <a:prstGeom prst="rect">
            <a:avLst/>
          </a:prstGeom>
        </p:spPr>
        <p:txBody>
          <a:bodyPr vert="horz" lIns="91440" tIns="45720" rIns="91440" bIns="45720" rtlCol="0" anchor="b"/>
          <a:lstStyle>
            <a:lvl1pPr algn="r">
              <a:defRPr sz="1200"/>
            </a:lvl1pPr>
          </a:lstStyle>
          <a:p>
            <a:fld id="{15811182-E202-4FC2-B109-F4CED2E1DC3A}" type="slidenum">
              <a:rPr lang="sk-SK" smtClean="0"/>
              <a:pPr/>
              <a:t>‹#›</a:t>
            </a:fld>
            <a:endParaRPr lang="sk-SK" dirty="0"/>
          </a:p>
        </p:txBody>
      </p:sp>
    </p:spTree>
    <p:extLst>
      <p:ext uri="{BB962C8B-B14F-4D97-AF65-F5344CB8AC3E}">
        <p14:creationId xmlns:p14="http://schemas.microsoft.com/office/powerpoint/2010/main" val="749144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endParaRPr lang="sk-SK" dirty="0"/>
          </a:p>
        </p:txBody>
      </p:sp>
      <p:sp>
        <p:nvSpPr>
          <p:cNvPr id="4" name="Zástupný objekt pre číslo snímky 3"/>
          <p:cNvSpPr>
            <a:spLocks noGrp="1"/>
          </p:cNvSpPr>
          <p:nvPr>
            <p:ph type="sldNum" sz="quarter" idx="10"/>
          </p:nvPr>
        </p:nvSpPr>
        <p:spPr/>
        <p:txBody>
          <a:bodyPr/>
          <a:lstStyle/>
          <a:p>
            <a:fld id="{15811182-E202-4FC2-B109-F4CED2E1DC3A}" type="slidenum">
              <a:rPr lang="sk-SK" smtClean="0"/>
              <a:pPr/>
              <a:t>13</a:t>
            </a:fld>
            <a:endParaRPr lang="sk-SK" dirty="0"/>
          </a:p>
        </p:txBody>
      </p:sp>
    </p:spTree>
    <p:extLst>
      <p:ext uri="{BB962C8B-B14F-4D97-AF65-F5344CB8AC3E}">
        <p14:creationId xmlns:p14="http://schemas.microsoft.com/office/powerpoint/2010/main" val="18663341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endParaRPr lang="sk-SK" dirty="0"/>
          </a:p>
        </p:txBody>
      </p:sp>
      <p:sp>
        <p:nvSpPr>
          <p:cNvPr id="4" name="Zástupný objekt pre číslo snímky 3"/>
          <p:cNvSpPr>
            <a:spLocks noGrp="1"/>
          </p:cNvSpPr>
          <p:nvPr>
            <p:ph type="sldNum" sz="quarter" idx="10"/>
          </p:nvPr>
        </p:nvSpPr>
        <p:spPr/>
        <p:txBody>
          <a:bodyPr/>
          <a:lstStyle/>
          <a:p>
            <a:fld id="{15811182-E202-4FC2-B109-F4CED2E1DC3A}" type="slidenum">
              <a:rPr lang="sk-SK" smtClean="0"/>
              <a:pPr/>
              <a:t>14</a:t>
            </a:fld>
            <a:endParaRPr lang="sk-SK" dirty="0"/>
          </a:p>
        </p:txBody>
      </p:sp>
    </p:spTree>
    <p:extLst>
      <p:ext uri="{BB962C8B-B14F-4D97-AF65-F5344CB8AC3E}">
        <p14:creationId xmlns:p14="http://schemas.microsoft.com/office/powerpoint/2010/main" val="38460293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sk-SK" smtClean="0"/>
              <a:t>Upravte štýly predlohy textu</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k-SK" smtClean="0"/>
              <a:t>Upravte štýl predlohy podnadpisov</a:t>
            </a:r>
            <a:endParaRPr lang="en-US" dirty="0"/>
          </a:p>
        </p:txBody>
      </p:sp>
      <p:sp>
        <p:nvSpPr>
          <p:cNvPr id="4" name="Date Placeholder 3"/>
          <p:cNvSpPr>
            <a:spLocks noGrp="1"/>
          </p:cNvSpPr>
          <p:nvPr>
            <p:ph type="dt" sz="half" idx="10"/>
          </p:nvPr>
        </p:nvSpPr>
        <p:spPr/>
        <p:txBody>
          <a:bodyPr/>
          <a:lstStyle/>
          <a:p>
            <a:fld id="{BF92E2F3-A957-4897-AE39-228CC061DCDB}" type="datetimeFigureOut">
              <a:rPr lang="sk-SK" smtClean="0"/>
              <a:pPr/>
              <a:t>4. 10. 2020</a:t>
            </a:fld>
            <a:endParaRPr lang="sk-SK" dirty="0"/>
          </a:p>
        </p:txBody>
      </p:sp>
      <p:sp>
        <p:nvSpPr>
          <p:cNvPr id="5" name="Footer Placeholder 4"/>
          <p:cNvSpPr>
            <a:spLocks noGrp="1"/>
          </p:cNvSpPr>
          <p:nvPr>
            <p:ph type="ftr" sz="quarter" idx="11"/>
          </p:nvPr>
        </p:nvSpPr>
        <p:spPr/>
        <p:txBody>
          <a:bodyPr/>
          <a:lstStyle/>
          <a:p>
            <a:endParaRPr lang="sk-SK" dirty="0"/>
          </a:p>
        </p:txBody>
      </p:sp>
      <p:sp>
        <p:nvSpPr>
          <p:cNvPr id="6" name="Slide Number Placeholder 5"/>
          <p:cNvSpPr>
            <a:spLocks noGrp="1"/>
          </p:cNvSpPr>
          <p:nvPr>
            <p:ph type="sldNum" sz="quarter" idx="12"/>
          </p:nvPr>
        </p:nvSpPr>
        <p:spPr/>
        <p:txBody>
          <a:bodyPr/>
          <a:lstStyle/>
          <a:p>
            <a:fld id="{6EC84D80-3779-453A-ADA2-5F0F5F321983}" type="slidenum">
              <a:rPr lang="sk-SK" smtClean="0"/>
              <a:pPr/>
              <a:t>‹#›</a:t>
            </a:fld>
            <a:endParaRPr lang="sk-SK" dirty="0"/>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k-SK" smtClean="0"/>
              <a:t>Upravte štýly predlohy textu</a:t>
            </a:r>
            <a:endParaRPr lang="en-US"/>
          </a:p>
        </p:txBody>
      </p:sp>
      <p:sp>
        <p:nvSpPr>
          <p:cNvPr id="3" name="Vertical Text Placeholder 2"/>
          <p:cNvSpPr>
            <a:spLocks noGrp="1"/>
          </p:cNvSpPr>
          <p:nvPr>
            <p:ph type="body" orient="vert" idx="1"/>
          </p:nvPr>
        </p:nvSpPr>
        <p:spPr/>
        <p:txBody>
          <a:bodyPr vert="eaVert"/>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a:p>
        </p:txBody>
      </p:sp>
      <p:sp>
        <p:nvSpPr>
          <p:cNvPr id="4" name="Date Placeholder 3"/>
          <p:cNvSpPr>
            <a:spLocks noGrp="1"/>
          </p:cNvSpPr>
          <p:nvPr>
            <p:ph type="dt" sz="half" idx="10"/>
          </p:nvPr>
        </p:nvSpPr>
        <p:spPr/>
        <p:txBody>
          <a:bodyPr/>
          <a:lstStyle/>
          <a:p>
            <a:fld id="{BF92E2F3-A957-4897-AE39-228CC061DCDB}" type="datetimeFigureOut">
              <a:rPr lang="sk-SK" smtClean="0"/>
              <a:pPr/>
              <a:t>4. 10. 2020</a:t>
            </a:fld>
            <a:endParaRPr lang="sk-SK" dirty="0"/>
          </a:p>
        </p:txBody>
      </p:sp>
      <p:sp>
        <p:nvSpPr>
          <p:cNvPr id="5" name="Footer Placeholder 4"/>
          <p:cNvSpPr>
            <a:spLocks noGrp="1"/>
          </p:cNvSpPr>
          <p:nvPr>
            <p:ph type="ftr" sz="quarter" idx="11"/>
          </p:nvPr>
        </p:nvSpPr>
        <p:spPr/>
        <p:txBody>
          <a:bodyPr/>
          <a:lstStyle/>
          <a:p>
            <a:endParaRPr lang="sk-SK" dirty="0"/>
          </a:p>
        </p:txBody>
      </p:sp>
      <p:sp>
        <p:nvSpPr>
          <p:cNvPr id="6" name="Slide Number Placeholder 5"/>
          <p:cNvSpPr>
            <a:spLocks noGrp="1"/>
          </p:cNvSpPr>
          <p:nvPr>
            <p:ph type="sldNum" sz="quarter" idx="12"/>
          </p:nvPr>
        </p:nvSpPr>
        <p:spPr/>
        <p:txBody>
          <a:bodyPr/>
          <a:lstStyle/>
          <a:p>
            <a:fld id="{6EC84D80-3779-453A-ADA2-5F0F5F321983}" type="slidenum">
              <a:rPr lang="sk-SK" smtClean="0"/>
              <a:pPr/>
              <a:t>‹#›</a:t>
            </a:fld>
            <a:endParaRPr lang="sk-SK"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sk-SK" smtClean="0"/>
              <a:t>Upravte štýly predlohy textu</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dirty="0"/>
          </a:p>
        </p:txBody>
      </p:sp>
      <p:sp>
        <p:nvSpPr>
          <p:cNvPr id="4" name="Date Placeholder 3"/>
          <p:cNvSpPr>
            <a:spLocks noGrp="1"/>
          </p:cNvSpPr>
          <p:nvPr>
            <p:ph type="dt" sz="half" idx="10"/>
          </p:nvPr>
        </p:nvSpPr>
        <p:spPr/>
        <p:txBody>
          <a:bodyPr/>
          <a:lstStyle/>
          <a:p>
            <a:fld id="{BF92E2F3-A957-4897-AE39-228CC061DCDB}" type="datetimeFigureOut">
              <a:rPr lang="sk-SK" smtClean="0"/>
              <a:pPr/>
              <a:t>4. 10. 2020</a:t>
            </a:fld>
            <a:endParaRPr lang="sk-SK" dirty="0"/>
          </a:p>
        </p:txBody>
      </p:sp>
      <p:sp>
        <p:nvSpPr>
          <p:cNvPr id="5" name="Footer Placeholder 4"/>
          <p:cNvSpPr>
            <a:spLocks noGrp="1"/>
          </p:cNvSpPr>
          <p:nvPr>
            <p:ph type="ftr" sz="quarter" idx="11"/>
          </p:nvPr>
        </p:nvSpPr>
        <p:spPr/>
        <p:txBody>
          <a:bodyPr/>
          <a:lstStyle/>
          <a:p>
            <a:endParaRPr lang="sk-SK" dirty="0"/>
          </a:p>
        </p:txBody>
      </p:sp>
      <p:sp>
        <p:nvSpPr>
          <p:cNvPr id="6" name="Slide Number Placeholder 5"/>
          <p:cNvSpPr>
            <a:spLocks noGrp="1"/>
          </p:cNvSpPr>
          <p:nvPr>
            <p:ph type="sldNum" sz="quarter" idx="12"/>
          </p:nvPr>
        </p:nvSpPr>
        <p:spPr/>
        <p:txBody>
          <a:bodyPr/>
          <a:lstStyle/>
          <a:p>
            <a:fld id="{6EC84D80-3779-453A-ADA2-5F0F5F321983}" type="slidenum">
              <a:rPr lang="sk-SK" smtClean="0"/>
              <a:pPr/>
              <a:t>‹#›</a:t>
            </a:fld>
            <a:endParaRPr lang="sk-SK"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k-SK" smtClean="0"/>
              <a:t>Upravte štýly predlohy textu</a:t>
            </a:r>
            <a:endParaRPr lang="en-US"/>
          </a:p>
        </p:txBody>
      </p:sp>
      <p:sp>
        <p:nvSpPr>
          <p:cNvPr id="3" name="Content Placeholder 2"/>
          <p:cNvSpPr>
            <a:spLocks noGrp="1"/>
          </p:cNvSpPr>
          <p:nvPr>
            <p:ph idx="1"/>
          </p:nvPr>
        </p:nvSpPr>
        <p:spPr/>
        <p:txBody>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a:p>
        </p:txBody>
      </p:sp>
      <p:sp>
        <p:nvSpPr>
          <p:cNvPr id="4" name="Date Placeholder 3"/>
          <p:cNvSpPr>
            <a:spLocks noGrp="1"/>
          </p:cNvSpPr>
          <p:nvPr>
            <p:ph type="dt" sz="half" idx="10"/>
          </p:nvPr>
        </p:nvSpPr>
        <p:spPr/>
        <p:txBody>
          <a:bodyPr/>
          <a:lstStyle/>
          <a:p>
            <a:fld id="{BF92E2F3-A957-4897-AE39-228CC061DCDB}" type="datetimeFigureOut">
              <a:rPr lang="sk-SK" smtClean="0"/>
              <a:pPr/>
              <a:t>4. 10. 2020</a:t>
            </a:fld>
            <a:endParaRPr lang="sk-SK" dirty="0"/>
          </a:p>
        </p:txBody>
      </p:sp>
      <p:sp>
        <p:nvSpPr>
          <p:cNvPr id="5" name="Footer Placeholder 4"/>
          <p:cNvSpPr>
            <a:spLocks noGrp="1"/>
          </p:cNvSpPr>
          <p:nvPr>
            <p:ph type="ftr" sz="quarter" idx="11"/>
          </p:nvPr>
        </p:nvSpPr>
        <p:spPr/>
        <p:txBody>
          <a:bodyPr/>
          <a:lstStyle/>
          <a:p>
            <a:endParaRPr lang="sk-SK" dirty="0"/>
          </a:p>
        </p:txBody>
      </p:sp>
      <p:sp>
        <p:nvSpPr>
          <p:cNvPr id="6" name="Slide Number Placeholder 5"/>
          <p:cNvSpPr>
            <a:spLocks noGrp="1"/>
          </p:cNvSpPr>
          <p:nvPr>
            <p:ph type="sldNum" sz="quarter" idx="12"/>
          </p:nvPr>
        </p:nvSpPr>
        <p:spPr/>
        <p:txBody>
          <a:bodyPr/>
          <a:lstStyle/>
          <a:p>
            <a:fld id="{6EC84D80-3779-453A-ADA2-5F0F5F321983}" type="slidenum">
              <a:rPr lang="sk-SK" smtClean="0"/>
              <a:pPr/>
              <a:t>‹#›</a:t>
            </a:fld>
            <a:endParaRPr lang="sk-SK"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sk-SK" smtClean="0"/>
              <a:t>Upravte štýly predlohy textu</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smtClean="0"/>
              <a:t>Upravte štýl predlohy textu.</a:t>
            </a:r>
          </a:p>
        </p:txBody>
      </p:sp>
      <p:sp>
        <p:nvSpPr>
          <p:cNvPr id="4" name="Date Placeholder 3"/>
          <p:cNvSpPr>
            <a:spLocks noGrp="1"/>
          </p:cNvSpPr>
          <p:nvPr>
            <p:ph type="dt" sz="half" idx="10"/>
          </p:nvPr>
        </p:nvSpPr>
        <p:spPr/>
        <p:txBody>
          <a:bodyPr/>
          <a:lstStyle/>
          <a:p>
            <a:fld id="{BF92E2F3-A957-4897-AE39-228CC061DCDB}" type="datetimeFigureOut">
              <a:rPr lang="sk-SK" smtClean="0"/>
              <a:pPr/>
              <a:t>4. 10. 2020</a:t>
            </a:fld>
            <a:endParaRPr lang="sk-SK" dirty="0"/>
          </a:p>
        </p:txBody>
      </p:sp>
      <p:sp>
        <p:nvSpPr>
          <p:cNvPr id="5" name="Footer Placeholder 4"/>
          <p:cNvSpPr>
            <a:spLocks noGrp="1"/>
          </p:cNvSpPr>
          <p:nvPr>
            <p:ph type="ftr" sz="quarter" idx="11"/>
          </p:nvPr>
        </p:nvSpPr>
        <p:spPr/>
        <p:txBody>
          <a:bodyPr/>
          <a:lstStyle/>
          <a:p>
            <a:endParaRPr lang="sk-SK" dirty="0"/>
          </a:p>
        </p:txBody>
      </p:sp>
      <p:sp>
        <p:nvSpPr>
          <p:cNvPr id="6" name="Slide Number Placeholder 5"/>
          <p:cNvSpPr>
            <a:spLocks noGrp="1"/>
          </p:cNvSpPr>
          <p:nvPr>
            <p:ph type="sldNum" sz="quarter" idx="12"/>
          </p:nvPr>
        </p:nvSpPr>
        <p:spPr/>
        <p:txBody>
          <a:bodyPr/>
          <a:lstStyle/>
          <a:p>
            <a:fld id="{6EC84D80-3779-453A-ADA2-5F0F5F321983}" type="slidenum">
              <a:rPr lang="sk-SK" smtClean="0"/>
              <a:pPr/>
              <a:t>‹#›</a:t>
            </a:fld>
            <a:endParaRPr lang="sk-SK" dirty="0"/>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k-SK" smtClean="0"/>
              <a:t>Upravte štýly predlohy textu</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dirty="0"/>
          </a:p>
        </p:txBody>
      </p:sp>
      <p:sp>
        <p:nvSpPr>
          <p:cNvPr id="5" name="Date Placeholder 4"/>
          <p:cNvSpPr>
            <a:spLocks noGrp="1"/>
          </p:cNvSpPr>
          <p:nvPr>
            <p:ph type="dt" sz="half" idx="10"/>
          </p:nvPr>
        </p:nvSpPr>
        <p:spPr/>
        <p:txBody>
          <a:bodyPr/>
          <a:lstStyle/>
          <a:p>
            <a:fld id="{BF92E2F3-A957-4897-AE39-228CC061DCDB}" type="datetimeFigureOut">
              <a:rPr lang="sk-SK" smtClean="0"/>
              <a:pPr/>
              <a:t>4. 10. 2020</a:t>
            </a:fld>
            <a:endParaRPr lang="sk-SK" dirty="0"/>
          </a:p>
        </p:txBody>
      </p:sp>
      <p:sp>
        <p:nvSpPr>
          <p:cNvPr id="6" name="Footer Placeholder 5"/>
          <p:cNvSpPr>
            <a:spLocks noGrp="1"/>
          </p:cNvSpPr>
          <p:nvPr>
            <p:ph type="ftr" sz="quarter" idx="11"/>
          </p:nvPr>
        </p:nvSpPr>
        <p:spPr/>
        <p:txBody>
          <a:bodyPr/>
          <a:lstStyle/>
          <a:p>
            <a:endParaRPr lang="sk-SK" dirty="0"/>
          </a:p>
        </p:txBody>
      </p:sp>
      <p:sp>
        <p:nvSpPr>
          <p:cNvPr id="7" name="Slide Number Placeholder 6"/>
          <p:cNvSpPr>
            <a:spLocks noGrp="1"/>
          </p:cNvSpPr>
          <p:nvPr>
            <p:ph type="sldNum" sz="quarter" idx="12"/>
          </p:nvPr>
        </p:nvSpPr>
        <p:spPr/>
        <p:txBody>
          <a:bodyPr/>
          <a:lstStyle/>
          <a:p>
            <a:fld id="{6EC84D80-3779-453A-ADA2-5F0F5F321983}" type="slidenum">
              <a:rPr lang="sk-SK" smtClean="0"/>
              <a:pPr/>
              <a:t>‹#›</a:t>
            </a:fld>
            <a:endParaRPr lang="sk-SK"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sk-SK" smtClean="0"/>
              <a:t>Upravte štýly predlohy textu</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Upravte štýl predlohy textu.</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Upravte štýl predlohy textu.</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dirty="0"/>
          </a:p>
        </p:txBody>
      </p:sp>
      <p:sp>
        <p:nvSpPr>
          <p:cNvPr id="7" name="Date Placeholder 6"/>
          <p:cNvSpPr>
            <a:spLocks noGrp="1"/>
          </p:cNvSpPr>
          <p:nvPr>
            <p:ph type="dt" sz="half" idx="10"/>
          </p:nvPr>
        </p:nvSpPr>
        <p:spPr/>
        <p:txBody>
          <a:bodyPr/>
          <a:lstStyle/>
          <a:p>
            <a:fld id="{BF92E2F3-A957-4897-AE39-228CC061DCDB}" type="datetimeFigureOut">
              <a:rPr lang="sk-SK" smtClean="0"/>
              <a:pPr/>
              <a:t>4. 10. 2020</a:t>
            </a:fld>
            <a:endParaRPr lang="sk-SK" dirty="0"/>
          </a:p>
        </p:txBody>
      </p:sp>
      <p:sp>
        <p:nvSpPr>
          <p:cNvPr id="8" name="Footer Placeholder 7"/>
          <p:cNvSpPr>
            <a:spLocks noGrp="1"/>
          </p:cNvSpPr>
          <p:nvPr>
            <p:ph type="ftr" sz="quarter" idx="11"/>
          </p:nvPr>
        </p:nvSpPr>
        <p:spPr/>
        <p:txBody>
          <a:bodyPr/>
          <a:lstStyle/>
          <a:p>
            <a:endParaRPr lang="sk-SK" dirty="0"/>
          </a:p>
        </p:txBody>
      </p:sp>
      <p:sp>
        <p:nvSpPr>
          <p:cNvPr id="9" name="Slide Number Placeholder 8"/>
          <p:cNvSpPr>
            <a:spLocks noGrp="1"/>
          </p:cNvSpPr>
          <p:nvPr>
            <p:ph type="sldNum" sz="quarter" idx="12"/>
          </p:nvPr>
        </p:nvSpPr>
        <p:spPr/>
        <p:txBody>
          <a:bodyPr/>
          <a:lstStyle/>
          <a:p>
            <a:fld id="{6EC84D80-3779-453A-ADA2-5F0F5F321983}" type="slidenum">
              <a:rPr lang="sk-SK" smtClean="0"/>
              <a:pPr/>
              <a:t>‹#›</a:t>
            </a:fld>
            <a:endParaRPr lang="sk-SK" dirty="0"/>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k-SK" smtClean="0"/>
              <a:t>Upravte štýly predlohy textu</a:t>
            </a:r>
            <a:endParaRPr lang="en-US"/>
          </a:p>
        </p:txBody>
      </p:sp>
      <p:sp>
        <p:nvSpPr>
          <p:cNvPr id="3" name="Date Placeholder 2"/>
          <p:cNvSpPr>
            <a:spLocks noGrp="1"/>
          </p:cNvSpPr>
          <p:nvPr>
            <p:ph type="dt" sz="half" idx="10"/>
          </p:nvPr>
        </p:nvSpPr>
        <p:spPr/>
        <p:txBody>
          <a:bodyPr/>
          <a:lstStyle/>
          <a:p>
            <a:fld id="{BF92E2F3-A957-4897-AE39-228CC061DCDB}" type="datetimeFigureOut">
              <a:rPr lang="sk-SK" smtClean="0"/>
              <a:pPr/>
              <a:t>4. 10. 2020</a:t>
            </a:fld>
            <a:endParaRPr lang="sk-SK" dirty="0"/>
          </a:p>
        </p:txBody>
      </p:sp>
      <p:sp>
        <p:nvSpPr>
          <p:cNvPr id="4" name="Footer Placeholder 3"/>
          <p:cNvSpPr>
            <a:spLocks noGrp="1"/>
          </p:cNvSpPr>
          <p:nvPr>
            <p:ph type="ftr" sz="quarter" idx="11"/>
          </p:nvPr>
        </p:nvSpPr>
        <p:spPr/>
        <p:txBody>
          <a:bodyPr/>
          <a:lstStyle/>
          <a:p>
            <a:endParaRPr lang="sk-SK" dirty="0"/>
          </a:p>
        </p:txBody>
      </p:sp>
      <p:sp>
        <p:nvSpPr>
          <p:cNvPr id="5" name="Slide Number Placeholder 4"/>
          <p:cNvSpPr>
            <a:spLocks noGrp="1"/>
          </p:cNvSpPr>
          <p:nvPr>
            <p:ph type="sldNum" sz="quarter" idx="12"/>
          </p:nvPr>
        </p:nvSpPr>
        <p:spPr/>
        <p:txBody>
          <a:bodyPr/>
          <a:lstStyle/>
          <a:p>
            <a:fld id="{6EC84D80-3779-453A-ADA2-5F0F5F321983}" type="slidenum">
              <a:rPr lang="sk-SK" smtClean="0"/>
              <a:pPr/>
              <a:t>‹#›</a:t>
            </a:fld>
            <a:endParaRPr lang="sk-SK"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92E2F3-A957-4897-AE39-228CC061DCDB}" type="datetimeFigureOut">
              <a:rPr lang="sk-SK" smtClean="0"/>
              <a:pPr/>
              <a:t>4. 10. 2020</a:t>
            </a:fld>
            <a:endParaRPr lang="sk-SK" dirty="0"/>
          </a:p>
        </p:txBody>
      </p:sp>
      <p:sp>
        <p:nvSpPr>
          <p:cNvPr id="3" name="Footer Placeholder 2"/>
          <p:cNvSpPr>
            <a:spLocks noGrp="1"/>
          </p:cNvSpPr>
          <p:nvPr>
            <p:ph type="ftr" sz="quarter" idx="11"/>
          </p:nvPr>
        </p:nvSpPr>
        <p:spPr/>
        <p:txBody>
          <a:bodyPr/>
          <a:lstStyle/>
          <a:p>
            <a:endParaRPr lang="sk-SK" dirty="0"/>
          </a:p>
        </p:txBody>
      </p:sp>
      <p:sp>
        <p:nvSpPr>
          <p:cNvPr id="4" name="Slide Number Placeholder 3"/>
          <p:cNvSpPr>
            <a:spLocks noGrp="1"/>
          </p:cNvSpPr>
          <p:nvPr>
            <p:ph type="sldNum" sz="quarter" idx="12"/>
          </p:nvPr>
        </p:nvSpPr>
        <p:spPr/>
        <p:txBody>
          <a:bodyPr/>
          <a:lstStyle/>
          <a:p>
            <a:fld id="{6EC84D80-3779-453A-ADA2-5F0F5F321983}" type="slidenum">
              <a:rPr lang="sk-SK" smtClean="0"/>
              <a:pPr/>
              <a:t>‹#›</a:t>
            </a:fld>
            <a:endParaRPr lang="sk-SK"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sk-SK" smtClean="0"/>
              <a:t>Upravte štýly predlohy textu</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Upravte štýl predlohy textu.</a:t>
            </a:r>
          </a:p>
        </p:txBody>
      </p:sp>
      <p:sp>
        <p:nvSpPr>
          <p:cNvPr id="5" name="Date Placeholder 4"/>
          <p:cNvSpPr>
            <a:spLocks noGrp="1"/>
          </p:cNvSpPr>
          <p:nvPr>
            <p:ph type="dt" sz="half" idx="10"/>
          </p:nvPr>
        </p:nvSpPr>
        <p:spPr/>
        <p:txBody>
          <a:bodyPr/>
          <a:lstStyle/>
          <a:p>
            <a:fld id="{BF92E2F3-A957-4897-AE39-228CC061DCDB}" type="datetimeFigureOut">
              <a:rPr lang="sk-SK" smtClean="0"/>
              <a:pPr/>
              <a:t>4. 10. 2020</a:t>
            </a:fld>
            <a:endParaRPr lang="sk-SK" dirty="0"/>
          </a:p>
        </p:txBody>
      </p:sp>
      <p:sp>
        <p:nvSpPr>
          <p:cNvPr id="6" name="Footer Placeholder 5"/>
          <p:cNvSpPr>
            <a:spLocks noGrp="1"/>
          </p:cNvSpPr>
          <p:nvPr>
            <p:ph type="ftr" sz="quarter" idx="11"/>
          </p:nvPr>
        </p:nvSpPr>
        <p:spPr/>
        <p:txBody>
          <a:bodyPr/>
          <a:lstStyle/>
          <a:p>
            <a:endParaRPr lang="sk-SK" dirty="0"/>
          </a:p>
        </p:txBody>
      </p:sp>
      <p:sp>
        <p:nvSpPr>
          <p:cNvPr id="7" name="Slide Number Placeholder 6"/>
          <p:cNvSpPr>
            <a:spLocks noGrp="1"/>
          </p:cNvSpPr>
          <p:nvPr>
            <p:ph type="sldNum" sz="quarter" idx="12"/>
          </p:nvPr>
        </p:nvSpPr>
        <p:spPr/>
        <p:txBody>
          <a:bodyPr/>
          <a:lstStyle/>
          <a:p>
            <a:fld id="{6EC84D80-3779-453A-ADA2-5F0F5F321983}" type="slidenum">
              <a:rPr lang="sk-SK" smtClean="0"/>
              <a:pPr/>
              <a:t>‹#›</a:t>
            </a:fld>
            <a:endParaRPr lang="sk-SK" dirty="0"/>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sk-SK" smtClean="0"/>
              <a:t>Upravte štýly predlohy textu</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k-SK" smtClean="0"/>
              <a:t>Ak chcete pridať obrázok, kliknite na ikonu</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Upravte štýl predlohy textu.</a:t>
            </a:r>
          </a:p>
        </p:txBody>
      </p:sp>
      <p:sp>
        <p:nvSpPr>
          <p:cNvPr id="5" name="Date Placeholder 4"/>
          <p:cNvSpPr>
            <a:spLocks noGrp="1"/>
          </p:cNvSpPr>
          <p:nvPr>
            <p:ph type="dt" sz="half" idx="10"/>
          </p:nvPr>
        </p:nvSpPr>
        <p:spPr/>
        <p:txBody>
          <a:bodyPr/>
          <a:lstStyle/>
          <a:p>
            <a:fld id="{BF92E2F3-A957-4897-AE39-228CC061DCDB}" type="datetimeFigureOut">
              <a:rPr lang="sk-SK" smtClean="0"/>
              <a:pPr/>
              <a:t>4. 10. 2020</a:t>
            </a:fld>
            <a:endParaRPr lang="sk-SK" dirty="0"/>
          </a:p>
        </p:txBody>
      </p:sp>
      <p:sp>
        <p:nvSpPr>
          <p:cNvPr id="6" name="Footer Placeholder 5"/>
          <p:cNvSpPr>
            <a:spLocks noGrp="1"/>
          </p:cNvSpPr>
          <p:nvPr>
            <p:ph type="ftr" sz="quarter" idx="11"/>
          </p:nvPr>
        </p:nvSpPr>
        <p:spPr/>
        <p:txBody>
          <a:bodyPr/>
          <a:lstStyle/>
          <a:p>
            <a:endParaRPr lang="sk-SK" dirty="0"/>
          </a:p>
        </p:txBody>
      </p:sp>
      <p:sp>
        <p:nvSpPr>
          <p:cNvPr id="7" name="Slide Number Placeholder 6"/>
          <p:cNvSpPr>
            <a:spLocks noGrp="1"/>
          </p:cNvSpPr>
          <p:nvPr>
            <p:ph type="sldNum" sz="quarter" idx="12"/>
          </p:nvPr>
        </p:nvSpPr>
        <p:spPr/>
        <p:txBody>
          <a:bodyPr/>
          <a:lstStyle/>
          <a:p>
            <a:fld id="{6EC84D80-3779-453A-ADA2-5F0F5F321983}" type="slidenum">
              <a:rPr lang="sk-SK" smtClean="0"/>
              <a:pPr/>
              <a:t>‹#›</a:t>
            </a:fld>
            <a:endParaRPr lang="sk-SK"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sk-SK" smtClean="0"/>
              <a:t>Upravte štýly predlohy textu</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BF92E2F3-A957-4897-AE39-228CC061DCDB}" type="datetimeFigureOut">
              <a:rPr lang="sk-SK" smtClean="0"/>
              <a:pPr/>
              <a:t>4. 10. 2020</a:t>
            </a:fld>
            <a:endParaRPr lang="sk-SK" dirty="0"/>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sk-SK" dirty="0"/>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6EC84D80-3779-453A-ADA2-5F0F5F321983}" type="slidenum">
              <a:rPr lang="sk-SK" smtClean="0"/>
              <a:pPr/>
              <a:t>‹#›</a:t>
            </a:fld>
            <a:endParaRPr lang="sk-SK" dirty="0"/>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www.skgeodesy.sk/sk/terminologicky-slovnik/"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5199" y="2365296"/>
            <a:ext cx="8781594" cy="31519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6403" y="476672"/>
            <a:ext cx="8214244" cy="14401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Nadpis 1"/>
          <p:cNvSpPr txBox="1">
            <a:spLocks/>
          </p:cNvSpPr>
          <p:nvPr/>
        </p:nvSpPr>
        <p:spPr>
          <a:xfrm>
            <a:off x="467544" y="2333593"/>
            <a:ext cx="8136904" cy="3327655"/>
          </a:xfrm>
          <a:prstGeom prst="rect">
            <a:avLst/>
          </a:prstGeom>
        </p:spPr>
        <p:txBody>
          <a:bodyPr vert="horz" anchor="ctr">
            <a:no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a:r>
              <a:rPr lang="sk-SK" sz="2400" b="1" dirty="0" smtClean="0"/>
              <a:t> </a:t>
            </a:r>
            <a:r>
              <a:rPr lang="sk-SK" sz="2400" b="1" dirty="0"/>
              <a:t>Ing. Ján MRVA – predseda ÚGKK</a:t>
            </a:r>
          </a:p>
          <a:p>
            <a:pPr algn="ctr"/>
            <a:endParaRPr lang="sk-SK" sz="2400" b="1" dirty="0" smtClean="0"/>
          </a:p>
          <a:p>
            <a:pPr algn="ctr"/>
            <a:r>
              <a:rPr lang="sk-SK" sz="2400" b="1" dirty="0" smtClean="0"/>
              <a:t>Valné zhromaždenie KGK 2020, Banská Bystrica </a:t>
            </a:r>
          </a:p>
          <a:p>
            <a:pPr algn="ctr"/>
            <a:r>
              <a:rPr lang="sk-SK" sz="2400" b="1" dirty="0" smtClean="0"/>
              <a:t> </a:t>
            </a:r>
            <a:endParaRPr lang="sk-SK" sz="2400" b="1" dirty="0"/>
          </a:p>
          <a:p>
            <a:pPr algn="ctr"/>
            <a:r>
              <a:rPr lang="sk-SK" sz="2400" b="1" dirty="0" smtClean="0"/>
              <a:t> Kolegovia geodeti,</a:t>
            </a:r>
          </a:p>
          <a:p>
            <a:pPr algn="ctr"/>
            <a:r>
              <a:rPr lang="sk-SK" sz="2400" b="1" dirty="0" smtClean="0"/>
              <a:t> je nás tak málo, že je načase začať skutočne intenzívne spolupracovať, bez ohľadu nato či stojíme na strane úradu, alebo v pracujeme v komercii. </a:t>
            </a:r>
          </a:p>
          <a:p>
            <a:pPr algn="ctr"/>
            <a:endParaRPr lang="sk-SK" sz="2000" b="1" dirty="0" smtClean="0"/>
          </a:p>
        </p:txBody>
      </p:sp>
      <p:sp>
        <p:nvSpPr>
          <p:cNvPr id="12" name="Nadpis 1"/>
          <p:cNvSpPr txBox="1">
            <a:spLocks/>
          </p:cNvSpPr>
          <p:nvPr/>
        </p:nvSpPr>
        <p:spPr>
          <a:xfrm>
            <a:off x="511397" y="2780927"/>
            <a:ext cx="8136904" cy="1975715"/>
          </a:xfrm>
          <a:prstGeom prst="rect">
            <a:avLst/>
          </a:prstGeom>
        </p:spPr>
        <p:txBody>
          <a:bodyPr vert="horz" anchor="ctr">
            <a:no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fontAlgn="auto">
              <a:spcAft>
                <a:spcPts val="0"/>
              </a:spcAft>
              <a:defRPr/>
            </a:pPr>
            <a:endParaRPr lang="sk-SK" sz="2000" b="1" i="1" dirty="0">
              <a:solidFill>
                <a:srgbClr val="002060"/>
              </a:solidFill>
              <a:latin typeface="Arial" panose="020B0604020202020204" pitchFamily="34" charset="0"/>
              <a:cs typeface="Arial" panose="020B0604020202020204" pitchFamily="34" charset="0"/>
            </a:endParaRPr>
          </a:p>
        </p:txBody>
      </p:sp>
      <p:pic>
        <p:nvPicPr>
          <p:cNvPr id="12292" name="Picture 4" descr="C:\Users\michal.leitman\Documents\URAD_ULOHY\Prezentacie\Prezentacie_vedenie\logo_ugkk_solo.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81538" y="760905"/>
            <a:ext cx="1751576" cy="708592"/>
          </a:xfrm>
          <a:prstGeom prst="rect">
            <a:avLst/>
          </a:prstGeom>
          <a:noFill/>
          <a:extLst>
            <a:ext uri="{909E8E84-426E-40DD-AFC4-6F175D3DCCD1}">
              <a14:hiddenFill xmlns:a14="http://schemas.microsoft.com/office/drawing/2010/main">
                <a:solidFill>
                  <a:srgbClr val="FFFFFF"/>
                </a:solidFill>
              </a14:hiddenFill>
            </a:ext>
          </a:extLst>
        </p:spPr>
      </p:pic>
      <p:sp>
        <p:nvSpPr>
          <p:cNvPr id="5" name="Obdĺžnik 4"/>
          <p:cNvSpPr/>
          <p:nvPr/>
        </p:nvSpPr>
        <p:spPr>
          <a:xfrm>
            <a:off x="251520" y="6381328"/>
            <a:ext cx="8712968" cy="523220"/>
          </a:xfrm>
          <a:prstGeom prst="rect">
            <a:avLst/>
          </a:prstGeom>
        </p:spPr>
        <p:txBody>
          <a:bodyPr wrap="square">
            <a:spAutoFit/>
          </a:bodyPr>
          <a:lstStyle/>
          <a:p>
            <a:pPr algn="r"/>
            <a:r>
              <a:rPr lang="sk-SK" sz="1400" b="1" dirty="0" smtClean="0"/>
              <a:t>                                                                                                   	              piatok 02.10.2020</a:t>
            </a:r>
            <a:endParaRPr lang="sk-SK" sz="1400" b="1" dirty="0"/>
          </a:p>
          <a:p>
            <a:endParaRPr lang="sk-SK" sz="1400" b="1" dirty="0"/>
          </a:p>
        </p:txBody>
      </p:sp>
    </p:spTree>
    <p:extLst>
      <p:ext uri="{BB962C8B-B14F-4D97-AF65-F5344CB8AC3E}">
        <p14:creationId xmlns:p14="http://schemas.microsoft.com/office/powerpoint/2010/main" val="4963360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objekt pre obsah 2"/>
          <p:cNvSpPr>
            <a:spLocks noGrp="1"/>
          </p:cNvSpPr>
          <p:nvPr>
            <p:ph idx="1"/>
          </p:nvPr>
        </p:nvSpPr>
        <p:spPr>
          <a:xfrm>
            <a:off x="35496" y="332656"/>
            <a:ext cx="8928992" cy="6525344"/>
          </a:xfrm>
        </p:spPr>
        <p:txBody>
          <a:bodyPr>
            <a:noAutofit/>
          </a:bodyPr>
          <a:lstStyle/>
          <a:p>
            <a:r>
              <a:rPr lang="sk-SK" sz="1400" b="1" i="1" u="sng" dirty="0" smtClean="0"/>
              <a:t>- Nová Smernica na vyhotovovanie </a:t>
            </a:r>
            <a:r>
              <a:rPr lang="sk-SK" sz="1400" b="1" i="1" u="sng" dirty="0"/>
              <a:t>GP </a:t>
            </a:r>
            <a:r>
              <a:rPr lang="sk-SK" sz="1250" dirty="0"/>
              <a:t>– </a:t>
            </a:r>
            <a:r>
              <a:rPr lang="sk-SK" sz="1250"/>
              <a:t>KO </a:t>
            </a:r>
            <a:r>
              <a:rPr lang="sk-SK" sz="1250" smtClean="0"/>
              <a:t>ÚGKK je </a:t>
            </a:r>
            <a:r>
              <a:rPr lang="sk-SK" sz="1250" dirty="0"/>
              <a:t>gestorom Smernice na vyhotovovanie GP</a:t>
            </a:r>
          </a:p>
          <a:p>
            <a:r>
              <a:rPr lang="sk-SK" sz="1250" dirty="0"/>
              <a:t>- činnosť Komisie na tvorbu Smernice bola </a:t>
            </a:r>
            <a:r>
              <a:rPr lang="sk-SK" sz="1250" u="sng" dirty="0" smtClean="0"/>
              <a:t>nepísane dočasne pozastavená </a:t>
            </a:r>
            <a:r>
              <a:rPr lang="sk-SK" sz="1250" dirty="0" smtClean="0"/>
              <a:t>v októbri 2018, po novele </a:t>
            </a:r>
            <a:r>
              <a:rPr lang="sk-SK" sz="1250" dirty="0" err="1" smtClean="0"/>
              <a:t>katastr</a:t>
            </a:r>
            <a:r>
              <a:rPr lang="sk-SK" sz="1250" dirty="0" smtClean="0"/>
              <a:t>. </a:t>
            </a:r>
            <a:r>
              <a:rPr lang="sk-SK" sz="1250" dirty="0"/>
              <a:t>z</a:t>
            </a:r>
            <a:r>
              <a:rPr lang="sk-SK" sz="1250" dirty="0" smtClean="0"/>
              <a:t>ákona a zavedení PDF ako súčasť operátu GP, </a:t>
            </a:r>
            <a:r>
              <a:rPr lang="sk-SK" sz="1250" dirty="0"/>
              <a:t>nakoľko bolo potrebné </a:t>
            </a:r>
            <a:r>
              <a:rPr lang="sk-SK" sz="1250" dirty="0" smtClean="0"/>
              <a:t>manažérske </a:t>
            </a:r>
            <a:r>
              <a:rPr lang="sk-SK" sz="1250" dirty="0"/>
              <a:t>rozhodnutie, či sa </a:t>
            </a:r>
            <a:r>
              <a:rPr lang="sk-SK" sz="1250" u="sng" dirty="0"/>
              <a:t>pokračuje cestou elektronizácie</a:t>
            </a:r>
            <a:r>
              <a:rPr lang="sk-SK" sz="1250" u="sng" dirty="0" smtClean="0"/>
              <a:t>, čo </a:t>
            </a:r>
            <a:r>
              <a:rPr lang="sk-SK" sz="1250" dirty="0" smtClean="0"/>
              <a:t>sa už zmenilo </a:t>
            </a:r>
            <a:endParaRPr lang="sk-SK" sz="1250" dirty="0"/>
          </a:p>
          <a:p>
            <a:r>
              <a:rPr lang="sk-SK" sz="1250" dirty="0"/>
              <a:t>- </a:t>
            </a:r>
            <a:r>
              <a:rPr lang="sk-SK" sz="1250" dirty="0" smtClean="0"/>
              <a:t>rozhodol som, že sa ide cestou </a:t>
            </a:r>
            <a:r>
              <a:rPr lang="sk-SK" sz="1250" u="sng" dirty="0" smtClean="0"/>
              <a:t>elektronizácie GP </a:t>
            </a:r>
            <a:r>
              <a:rPr lang="sk-SK" sz="1250" dirty="0" smtClean="0"/>
              <a:t>a teda </a:t>
            </a:r>
            <a:r>
              <a:rPr lang="sk-SK" sz="1250" dirty="0"/>
              <a:t>činnosť Komisie v nadväznosti na postup  </a:t>
            </a:r>
            <a:r>
              <a:rPr lang="sk-SK" sz="1250" dirty="0" smtClean="0"/>
              <a:t>e GP </a:t>
            </a:r>
            <a:r>
              <a:rPr lang="sk-SK" sz="1250" dirty="0"/>
              <a:t>a s tým súvisiacich </a:t>
            </a:r>
            <a:r>
              <a:rPr lang="sk-SK" sz="1250" dirty="0" smtClean="0"/>
              <a:t>procesov sa obnovil vymenovaním nového podpredsedu ÚGKK </a:t>
            </a:r>
            <a:r>
              <a:rPr lang="sk-SK" sz="1250" u="sng" dirty="0" smtClean="0"/>
              <a:t>Ing. V. </a:t>
            </a:r>
            <a:r>
              <a:rPr lang="sk-SK" sz="1250" u="sng" dirty="0" err="1"/>
              <a:t>R</a:t>
            </a:r>
            <a:r>
              <a:rPr lang="sk-SK" sz="1250" u="sng" dirty="0" err="1" smtClean="0"/>
              <a:t>aškoviča</a:t>
            </a:r>
            <a:r>
              <a:rPr lang="sk-SK" sz="1250" u="sng" dirty="0" smtClean="0"/>
              <a:t> za predsedu tejto Komisie </a:t>
            </a:r>
            <a:endParaRPr lang="sk-SK" sz="1250" u="sng" dirty="0"/>
          </a:p>
          <a:p>
            <a:r>
              <a:rPr lang="sk-SK" sz="1400" i="1" u="sng" dirty="0" smtClean="0"/>
              <a:t>- </a:t>
            </a:r>
            <a:r>
              <a:rPr lang="sk-SK" sz="1400" b="1" i="1" u="sng" dirty="0"/>
              <a:t>Nový údajový model</a:t>
            </a:r>
            <a:r>
              <a:rPr lang="sk-SK" sz="1400" i="1" u="sng" dirty="0"/>
              <a:t> </a:t>
            </a:r>
            <a:r>
              <a:rPr lang="sk-SK" sz="1250" dirty="0" smtClean="0"/>
              <a:t>(NÚM)– by mal zabezpečiť všetky </a:t>
            </a:r>
            <a:r>
              <a:rPr lang="sk-SK" sz="1250" dirty="0"/>
              <a:t>požiadavky na evidovanie údajov v KN moderným a efektívnym spôsobom a </a:t>
            </a:r>
            <a:r>
              <a:rPr lang="sk-SK" sz="1250" dirty="0" smtClean="0"/>
              <a:t>k nemu by mali byť nové aplikácie </a:t>
            </a:r>
            <a:r>
              <a:rPr lang="sk-SK" sz="1250" dirty="0"/>
              <a:t>na zabezpečenie aktualizácie </a:t>
            </a:r>
            <a:r>
              <a:rPr lang="sk-SK" sz="1250" dirty="0" smtClean="0"/>
              <a:t>operátu KN </a:t>
            </a:r>
            <a:endParaRPr lang="sk-SK" sz="1250" dirty="0"/>
          </a:p>
          <a:p>
            <a:r>
              <a:rPr lang="sk-SK" sz="1250" u="sng" dirty="0"/>
              <a:t>Súčasný model SPI </a:t>
            </a:r>
            <a:r>
              <a:rPr lang="sk-SK" sz="1250" dirty="0"/>
              <a:t>beží na báze </a:t>
            </a:r>
            <a:r>
              <a:rPr lang="sk-SK" sz="1250" dirty="0" smtClean="0"/>
              <a:t>FoxPro (pozn</a:t>
            </a:r>
            <a:r>
              <a:rPr lang="sk-SK" sz="1250" u="sng" dirty="0" smtClean="0"/>
              <a:t>. je to </a:t>
            </a:r>
            <a:r>
              <a:rPr lang="sk-SK" sz="1250" u="sng" dirty="0" err="1" smtClean="0"/>
              <a:t>technol</a:t>
            </a:r>
            <a:r>
              <a:rPr lang="sk-SK" sz="1250" u="sng" dirty="0" smtClean="0"/>
              <a:t>. pravek</a:t>
            </a:r>
            <a:r>
              <a:rPr lang="sk-SK" sz="1250" dirty="0" smtClean="0"/>
              <a:t>), </a:t>
            </a:r>
            <a:r>
              <a:rPr lang="sk-SK" sz="1250" dirty="0"/>
              <a:t>od roku 2015 nepodporovanej platforme Microsoft (aplikácia na verzii 6, posledná verzia bola 9). Model vo svojej podstate kopíruje filozofiu pozemkovoknižnej vložky, </a:t>
            </a:r>
            <a:r>
              <a:rPr lang="sk-SK" sz="1250" dirty="0" err="1"/>
              <a:t>resp</a:t>
            </a:r>
            <a:r>
              <a:rPr lang="sk-SK" sz="1250" dirty="0"/>
              <a:t>, papierového LV, je veľmi limitovaný pre variabilitu výstupov, získanie čiastkových informácií a vnútornú kontrolu logických väzieb. Určitým zlepšením bol model VÚK z r. 2008, ktorý je nasadený len na 2 okresoch, avšak ani ten nespĺňa dnešné požiadavky verejnosti na KN. </a:t>
            </a:r>
          </a:p>
          <a:p>
            <a:r>
              <a:rPr lang="sk-SK" sz="1250" u="sng" dirty="0"/>
              <a:t>Model SGI </a:t>
            </a:r>
            <a:r>
              <a:rPr lang="sk-SK" sz="1250" b="1" dirty="0"/>
              <a:t>ustrnul</a:t>
            </a:r>
            <a:r>
              <a:rPr lang="sk-SK" sz="1250" dirty="0"/>
              <a:t> na jednoduchých vektorových súboroch, obmedzený len na zobrazenie pozemkov, ostatné objekty KN nezobrazuje. Mapové </a:t>
            </a:r>
            <a:r>
              <a:rPr lang="sk-SK" sz="1250" dirty="0" smtClean="0"/>
              <a:t>značky </a:t>
            </a:r>
            <a:r>
              <a:rPr lang="sk-SK" sz="1250"/>
              <a:t>sú </a:t>
            </a:r>
            <a:r>
              <a:rPr lang="sk-SK" sz="1250" smtClean="0"/>
              <a:t>nejednoznačné</a:t>
            </a:r>
            <a:r>
              <a:rPr lang="sk-SK" sz="1250" smtClean="0">
                <a:solidFill>
                  <a:srgbClr val="FF0000"/>
                </a:solidFill>
              </a:rPr>
              <a:t>,</a:t>
            </a:r>
            <a:r>
              <a:rPr lang="sk-SK" sz="1250" smtClean="0"/>
              <a:t> </a:t>
            </a:r>
            <a:r>
              <a:rPr lang="sk-SK" sz="1250" dirty="0"/>
              <a:t>bez väzby na SPI. Líniová kresba je neaktualizovaná a v mnohých prípadoch pre KN nepotrebná (skutočný stav polohopisu dnes nahradia aktuálne </a:t>
            </a:r>
            <a:r>
              <a:rPr lang="sk-SK" sz="1250" dirty="0" err="1"/>
              <a:t>ortofotomapy</a:t>
            </a:r>
            <a:r>
              <a:rPr lang="sk-SK" sz="1250" dirty="0"/>
              <a:t> na oveľa vyššej úrovni). Budúcnosťou SGI je </a:t>
            </a:r>
            <a:r>
              <a:rPr lang="sk-SK" sz="1250" u="sng" dirty="0"/>
              <a:t>centrálna </a:t>
            </a:r>
            <a:r>
              <a:rPr lang="sk-SK" sz="1250" u="sng" dirty="0" err="1"/>
              <a:t>geodatabáza</a:t>
            </a:r>
            <a:r>
              <a:rPr lang="sk-SK" sz="1250" dirty="0"/>
              <a:t>.</a:t>
            </a:r>
          </a:p>
          <a:p>
            <a:r>
              <a:rPr lang="sk-SK" sz="1250" u="sng" dirty="0" smtClean="0"/>
              <a:t>NÚM </a:t>
            </a:r>
            <a:r>
              <a:rPr lang="sk-SK" sz="1250" dirty="0" smtClean="0"/>
              <a:t>- Informačný </a:t>
            </a:r>
            <a:r>
              <a:rPr lang="sk-SK" sz="1250" dirty="0"/>
              <a:t>systém katastra nehnuteľností (ISKN) </a:t>
            </a:r>
            <a:r>
              <a:rPr lang="sk-SK" sz="1250" strike="sngStrike" dirty="0"/>
              <a:t>v </a:t>
            </a:r>
            <a:r>
              <a:rPr lang="sk-SK" sz="1250" strike="sngStrike" dirty="0" smtClean="0"/>
              <a:t>sebe </a:t>
            </a:r>
            <a:r>
              <a:rPr lang="sk-SK" sz="1250" dirty="0" smtClean="0"/>
              <a:t>bude obsahovať  </a:t>
            </a:r>
            <a:r>
              <a:rPr lang="sk-SK" sz="1250" dirty="0"/>
              <a:t>veľké množstvo dôležitých informácií a je podkladom pre správu majetku obrovskej hodnoty.  Je preto opodstatnenou podmienkou, aby spĺňal všetky alebo aspoň väčšinu požiadaviek kladených na </a:t>
            </a:r>
            <a:r>
              <a:rPr lang="sk-SK" sz="1250" u="sng" dirty="0"/>
              <a:t>moderný relačný databázový systém</a:t>
            </a:r>
            <a:r>
              <a:rPr lang="sk-SK" sz="1250" dirty="0"/>
              <a:t>. Jeho architektúra musí vychádzať z niekoľkých </a:t>
            </a:r>
            <a:r>
              <a:rPr lang="sk-SK" sz="1250" u="sng" dirty="0"/>
              <a:t>principiálnych požiadaviek</a:t>
            </a:r>
            <a:r>
              <a:rPr lang="sk-SK" sz="1250" dirty="0"/>
              <a:t>:</a:t>
            </a:r>
          </a:p>
          <a:p>
            <a:pPr lvl="0"/>
            <a:r>
              <a:rPr lang="sk-SK" sz="1250" dirty="0"/>
              <a:t>ISKN musí evidovať bez výnimky všetky prvky definované v legislatíve</a:t>
            </a:r>
          </a:p>
          <a:p>
            <a:pPr lvl="0"/>
            <a:r>
              <a:rPr lang="sk-SK" sz="1250" dirty="0"/>
              <a:t>ISKN musí vytvoriť takú štruktúru údajov, aby bolo možné </a:t>
            </a:r>
            <a:r>
              <a:rPr lang="sk-SK" sz="1250" u="sng" dirty="0"/>
              <a:t>poskytovať informácie prehľadne a v požadovanom rozsahu pre každý objekt alebo subjekt KN</a:t>
            </a:r>
            <a:r>
              <a:rPr lang="sk-SK" sz="1250" dirty="0"/>
              <a:t>.</a:t>
            </a:r>
          </a:p>
          <a:p>
            <a:pPr lvl="0"/>
            <a:r>
              <a:rPr lang="sk-SK" sz="1250" dirty="0"/>
              <a:t>ISKN musí reflektovať logické a zákonné väzby medzi prvkami, rešpektovať ich hierarchiu a podmienky existencie.</a:t>
            </a:r>
          </a:p>
          <a:p>
            <a:pPr lvl="0"/>
            <a:r>
              <a:rPr lang="sk-SK" sz="1250" dirty="0"/>
              <a:t>ISKN musí byť nastavený tak, aby samotný systém mal čo najmenej stupňov voľnosti a jednotlivé prvky sa navzájom kontrolovali na základe konzistentných väzieb a jedinečných identifikátorov.</a:t>
            </a:r>
          </a:p>
          <a:p>
            <a:r>
              <a:rPr lang="sk-SK" sz="1250" dirty="0"/>
              <a:t>ISKN musí poskytovať variabilné výstupy pre nehnuteľnosti a vzťahy k nim na základe ľubovoľných podmienok a filtrov a </a:t>
            </a:r>
            <a:r>
              <a:rPr lang="sk-SK" sz="1250" u="sng" dirty="0"/>
              <a:t>neobmedzovať sa </a:t>
            </a:r>
            <a:r>
              <a:rPr lang="sk-SK" sz="1250" dirty="0"/>
              <a:t>na jediný komplexný výpis (LV). </a:t>
            </a:r>
          </a:p>
          <a:p>
            <a:r>
              <a:rPr lang="sk-SK" sz="1250" dirty="0"/>
              <a:t>Aby sa takýto údajový model mohol naplniť, bude </a:t>
            </a:r>
            <a:r>
              <a:rPr lang="sk-SK" sz="1250" u="sng" dirty="0"/>
              <a:t>potrebná kvalitná príprava, štrukturalizácia a oprava </a:t>
            </a:r>
            <a:r>
              <a:rPr lang="sk-SK" sz="1250" dirty="0"/>
              <a:t>chybných údajov KN. Ak sa tak má stať v reálnom časovom horizonte, je veľmi pravdepodobné, že aj </a:t>
            </a:r>
            <a:r>
              <a:rPr lang="sk-SK" sz="1250" u="sng" dirty="0"/>
              <a:t>za pomoci komerčnej sféry.</a:t>
            </a:r>
          </a:p>
          <a:p>
            <a:endParaRPr lang="sk-SK" sz="1200" dirty="0" smtClean="0"/>
          </a:p>
        </p:txBody>
      </p:sp>
    </p:spTree>
    <p:extLst>
      <p:ext uri="{BB962C8B-B14F-4D97-AF65-F5344CB8AC3E}">
        <p14:creationId xmlns:p14="http://schemas.microsoft.com/office/powerpoint/2010/main" val="13030082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objekt pre obsah 2"/>
          <p:cNvSpPr>
            <a:spLocks noGrp="1"/>
          </p:cNvSpPr>
          <p:nvPr>
            <p:ph idx="1"/>
          </p:nvPr>
        </p:nvSpPr>
        <p:spPr>
          <a:xfrm>
            <a:off x="457200" y="332656"/>
            <a:ext cx="8229600" cy="6480720"/>
          </a:xfrm>
        </p:spPr>
        <p:txBody>
          <a:bodyPr>
            <a:noAutofit/>
          </a:bodyPr>
          <a:lstStyle/>
          <a:p>
            <a:r>
              <a:rPr lang="sk-SK" sz="1400" dirty="0"/>
              <a:t>- </a:t>
            </a:r>
            <a:r>
              <a:rPr lang="sk-SK" sz="1400" b="1" dirty="0" smtClean="0"/>
              <a:t>Optimalizácia </a:t>
            </a:r>
            <a:r>
              <a:rPr lang="sk-SK" sz="1400" b="1" dirty="0"/>
              <a:t>spravovania vektorových </a:t>
            </a:r>
            <a:r>
              <a:rPr lang="sk-SK" sz="1400" b="1" dirty="0" smtClean="0"/>
              <a:t>máp i</a:t>
            </a:r>
            <a:r>
              <a:rPr lang="sk-SK" sz="1400" dirty="0" smtClean="0"/>
              <a:t> </a:t>
            </a:r>
            <a:r>
              <a:rPr lang="sk-SK" sz="1400" dirty="0"/>
              <a:t>–  KO pripravil a zabezpečil realizáciu pilotného projektu „Optimalizácia spravovania vektorových máp so súčasným odstraňovaním nesúladov“ v spolupráci s komerčnou sférou. V rámci </a:t>
            </a:r>
            <a:r>
              <a:rPr lang="sk-SK" sz="1400" u="sng" dirty="0"/>
              <a:t>pilotného projektu </a:t>
            </a:r>
            <a:r>
              <a:rPr lang="sk-SK" sz="1400" dirty="0"/>
              <a:t>bol otestovaný Technologický postup odstraňovania nesúladov so súčasnou optimalizáciou spravovania VKM v dvoch okresoch – Piešťany a Nové Mesto nad Váhom. Ide o technológiu zlepšenia kvality nečíselných máp s využitím číselných výsledkov meraní z prevzatých geometrických plánov. Zároveň dochádza meraním a opravami k </a:t>
            </a:r>
            <a:r>
              <a:rPr lang="sk-SK" sz="1400" u="sng" dirty="0"/>
              <a:t>odstráneniu existujúcich nesúladov</a:t>
            </a:r>
            <a:r>
              <a:rPr lang="sk-SK" sz="1400" dirty="0"/>
              <a:t>, čo pozitívne vplýva na ďalšiu geodetickú činnosť. </a:t>
            </a:r>
            <a:r>
              <a:rPr lang="sk-SK" sz="1400" u="sng" dirty="0"/>
              <a:t>Tvorba GP </a:t>
            </a:r>
            <a:r>
              <a:rPr lang="sk-SK" sz="1400" dirty="0"/>
              <a:t>sa tak v súvislosti s technológiou </a:t>
            </a:r>
            <a:r>
              <a:rPr lang="sk-SK" sz="1400" dirty="0" err="1"/>
              <a:t>VKMi</a:t>
            </a:r>
            <a:r>
              <a:rPr lang="sk-SK" sz="1400" dirty="0"/>
              <a:t> stáva oveľa rýchlejšia a jednoduchšia. Postup sa testuje na 15 k. ú. Zatiaľ boli do KN zapísané </a:t>
            </a:r>
            <a:r>
              <a:rPr lang="sk-SK" sz="1400" dirty="0" err="1"/>
              <a:t>VKMi</a:t>
            </a:r>
            <a:r>
              <a:rPr lang="sk-SK" sz="1400" dirty="0"/>
              <a:t> v 12 </a:t>
            </a:r>
            <a:r>
              <a:rPr lang="sk-SK" sz="1400" dirty="0" err="1"/>
              <a:t>k.ú</a:t>
            </a:r>
            <a:r>
              <a:rPr lang="sk-SK" sz="1400" dirty="0"/>
              <a:t>.</a:t>
            </a:r>
          </a:p>
          <a:p>
            <a:r>
              <a:rPr lang="sk-SK" sz="1400" dirty="0"/>
              <a:t>        Na základe výsledkov pilotného projektu možno konštatovať, že</a:t>
            </a:r>
            <a:r>
              <a:rPr lang="sk-SK" sz="1400" u="sng" dirty="0"/>
              <a:t> technológia </a:t>
            </a:r>
            <a:r>
              <a:rPr lang="sk-SK" sz="1400" dirty="0"/>
              <a:t>je nastavená </a:t>
            </a:r>
            <a:r>
              <a:rPr lang="sk-SK" sz="1400" dirty="0" smtClean="0"/>
              <a:t>správne. Vyhodnotíme ako v nej pokračovať a čo ešte vylepšiť. </a:t>
            </a:r>
            <a:r>
              <a:rPr lang="sk-SK" sz="1400" dirty="0"/>
              <a:t>Uvedeným postupom by sa</a:t>
            </a:r>
            <a:r>
              <a:rPr lang="sk-SK" sz="1400" u="sng" dirty="0"/>
              <a:t> zvýšila kvalita katastrálnych máp </a:t>
            </a:r>
            <a:r>
              <a:rPr lang="sk-SK" sz="1400" dirty="0"/>
              <a:t>v zásadne kratšom čase a za výrazne nižšiu cenu ako obnovou katastrálneho operátu (na </a:t>
            </a:r>
            <a:r>
              <a:rPr lang="sk-SK" sz="1400" dirty="0" err="1"/>
              <a:t>domapovanie</a:t>
            </a:r>
            <a:r>
              <a:rPr lang="sk-SK" sz="1400" dirty="0"/>
              <a:t>  cca 1800 </a:t>
            </a:r>
            <a:r>
              <a:rPr lang="sk-SK" sz="1400" dirty="0" err="1"/>
              <a:t>k.ú</a:t>
            </a:r>
            <a:r>
              <a:rPr lang="sk-SK" sz="1400" dirty="0"/>
              <a:t>. s </a:t>
            </a:r>
            <a:r>
              <a:rPr lang="sk-SK" sz="1400" dirty="0" err="1"/>
              <a:t>VKMt</a:t>
            </a:r>
            <a:r>
              <a:rPr lang="sk-SK" sz="1400" dirty="0"/>
              <a:t> by bolo potrebných cca 500 mil. eur, kým zmenou a optimalizáciou na </a:t>
            </a:r>
            <a:r>
              <a:rPr lang="sk-SK" sz="1400" dirty="0" err="1"/>
              <a:t>VKMi</a:t>
            </a:r>
            <a:r>
              <a:rPr lang="sk-SK" sz="1400" dirty="0"/>
              <a:t> len 25 mil. eur</a:t>
            </a:r>
            <a:r>
              <a:rPr lang="sk-SK" sz="1400" dirty="0" smtClean="0"/>
              <a:t>).</a:t>
            </a:r>
            <a:endParaRPr lang="sk-SK" sz="1400" dirty="0"/>
          </a:p>
          <a:p>
            <a:r>
              <a:rPr lang="sk-SK" sz="1400" dirty="0"/>
              <a:t>- </a:t>
            </a:r>
            <a:r>
              <a:rPr lang="sk-SK" sz="1400" b="1" dirty="0"/>
              <a:t>Metodický návod na geodetické činnosti pre PPÚ</a:t>
            </a:r>
            <a:r>
              <a:rPr lang="sk-SK" sz="1400" dirty="0"/>
              <a:t> – nositeľom úlohy je MP SR</a:t>
            </a:r>
          </a:p>
          <a:p>
            <a:pPr lvl="0"/>
            <a:r>
              <a:rPr lang="sk-SK" sz="1400" dirty="0"/>
              <a:t>KO proaktívne ponúka spoluprácu na metodike. Nie je nám ľahostajná kvalita výsledného diela, nakoľko jeho výsledky sa preberajú do KN. </a:t>
            </a:r>
            <a:r>
              <a:rPr lang="sk-SK" sz="1400" u="sng" dirty="0"/>
              <a:t>Naša snaha smeruje k odstráneniu nedostatkov, ktoré sme zistili z už zapísaných </a:t>
            </a:r>
            <a:r>
              <a:rPr lang="sk-SK" sz="1400" u="sng" dirty="0" smtClean="0"/>
              <a:t>PPÚ</a:t>
            </a:r>
            <a:r>
              <a:rPr lang="sk-SK" sz="1400" dirty="0" smtClean="0"/>
              <a:t>. </a:t>
            </a:r>
            <a:r>
              <a:rPr lang="sk-SK" sz="1400" dirty="0"/>
              <a:t>Problémom je  geodetické určenie obvodu PPÚ bez prešetrenia a miestami aj merania v teréne, čo spôsobuje problémy následne pri zhotovení GP ale vážnejšie pri OKO NM, keď sa zistí, že PPÚ zasahuje do parciel v intraviláne (vytvorenie </a:t>
            </a:r>
            <a:r>
              <a:rPr lang="sk-SK" sz="1400" dirty="0" err="1"/>
              <a:t>prekrytov</a:t>
            </a:r>
            <a:r>
              <a:rPr lang="sk-SK" sz="1400" dirty="0"/>
              <a:t> resp. duplicít). Snahou KO je pred overením hranice obvodu vykonať kontrolne meranie – súčinnosť </a:t>
            </a:r>
            <a:r>
              <a:rPr lang="sk-SK" sz="1400" dirty="0" err="1"/>
              <a:t>meračškých</a:t>
            </a:r>
            <a:r>
              <a:rPr lang="sk-SK" sz="1400" dirty="0"/>
              <a:t> oddielov GKÚ. </a:t>
            </a:r>
            <a:r>
              <a:rPr lang="sk-SK" sz="1400" u="sng" dirty="0" smtClean="0"/>
              <a:t>Koordináciu </a:t>
            </a:r>
            <a:r>
              <a:rPr lang="sk-SK" sz="1400" u="sng" dirty="0"/>
              <a:t>s</a:t>
            </a:r>
            <a:r>
              <a:rPr lang="sk-SK" sz="1400" u="sng" dirty="0" smtClean="0"/>
              <a:t>polupráce pri PPÚ </a:t>
            </a:r>
            <a:r>
              <a:rPr lang="sk-SK" sz="1400" dirty="0" smtClean="0"/>
              <a:t>si dohodneme 6.10.2020 s MPSR priamo s ministrom a štátnym tajomníkom.</a:t>
            </a:r>
            <a:endParaRPr lang="sk-SK" sz="1400" dirty="0"/>
          </a:p>
          <a:p>
            <a:r>
              <a:rPr lang="sk-SK" sz="1400" b="1" dirty="0" smtClean="0"/>
              <a:t>- Tvorba </a:t>
            </a:r>
            <a:r>
              <a:rPr lang="sk-SK" sz="1400" b="1" dirty="0"/>
              <a:t>aplikácie na zber vybraných údajov o stavbách</a:t>
            </a:r>
            <a:endParaRPr lang="sk-SK" sz="1400" dirty="0"/>
          </a:p>
          <a:p>
            <a:r>
              <a:rPr lang="sk-SK" sz="1400" dirty="0" smtClean="0"/>
              <a:t>V</a:t>
            </a:r>
            <a:r>
              <a:rPr lang="sk-SK" sz="1400" dirty="0"/>
              <a:t> súvislosti s nadobudnutím účinnosti § 20a ods. 2 a 3 zákona č. 215/1995 Z. z. bolo  potrebné zabezpečiť jeho plnenie, a preto ÚGKK SR vyvinul aplikáciu – zoznam stavieb, do ktorej majú obce povinnosť zapisovať jednotlivé zákonom požadované atribúty. Úrad vyvinul a zabezpečil aplikáciu, ktorého výsledky sa využívajú naprieč mnohými rezortmi. Poskytovanie údajov tvorí dôležitú zložku pri elektronickom sčítaní obyvateľov, domov a bytom. Aplikáciu úrad naďalej </a:t>
            </a:r>
            <a:r>
              <a:rPr lang="sk-SK" sz="1400" dirty="0" smtClean="0"/>
              <a:t>zveľaďuje.</a:t>
            </a:r>
            <a:endParaRPr lang="sk-SK" sz="1400" dirty="0"/>
          </a:p>
          <a:p>
            <a:endParaRPr lang="sk-SK" sz="1400" dirty="0"/>
          </a:p>
        </p:txBody>
      </p:sp>
    </p:spTree>
    <p:extLst>
      <p:ext uri="{BB962C8B-B14F-4D97-AF65-F5344CB8AC3E}">
        <p14:creationId xmlns:p14="http://schemas.microsoft.com/office/powerpoint/2010/main" val="41379847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objekt pre obsah 2"/>
          <p:cNvSpPr>
            <a:spLocks noGrp="1"/>
          </p:cNvSpPr>
          <p:nvPr>
            <p:ph idx="1"/>
          </p:nvPr>
        </p:nvSpPr>
        <p:spPr>
          <a:xfrm>
            <a:off x="395536" y="476672"/>
            <a:ext cx="8229600" cy="5832648"/>
          </a:xfrm>
        </p:spPr>
        <p:txBody>
          <a:bodyPr>
            <a:normAutofit/>
          </a:bodyPr>
          <a:lstStyle/>
          <a:p>
            <a:pPr marL="0" indent="0">
              <a:buNone/>
            </a:pPr>
            <a:r>
              <a:rPr lang="sk-SK" sz="1600" b="1" dirty="0"/>
              <a:t>- Ďalšie </a:t>
            </a:r>
            <a:r>
              <a:rPr lang="sk-SK" sz="1600" b="1" dirty="0" smtClean="0"/>
              <a:t>fakty</a:t>
            </a:r>
          </a:p>
          <a:p>
            <a:pPr marL="0" indent="0">
              <a:buNone/>
            </a:pPr>
            <a:r>
              <a:rPr lang="sk-SK" sz="1600" dirty="0"/>
              <a:t> </a:t>
            </a:r>
            <a:r>
              <a:rPr lang="sk-SK" sz="1600" dirty="0" smtClean="0"/>
              <a:t>- Od roku </a:t>
            </a:r>
            <a:r>
              <a:rPr lang="sk-SK" sz="1600" dirty="0"/>
              <a:t>2014 </a:t>
            </a:r>
            <a:r>
              <a:rPr lang="sk-SK" sz="1600" dirty="0" smtClean="0"/>
              <a:t>existuje </a:t>
            </a:r>
            <a:r>
              <a:rPr lang="sk-SK" sz="1600" u="sng" dirty="0" smtClean="0"/>
              <a:t>Terminologická komisia </a:t>
            </a:r>
            <a:r>
              <a:rPr lang="sk-SK" sz="1600" dirty="0" smtClean="0"/>
              <a:t>na</a:t>
            </a:r>
            <a:r>
              <a:rPr lang="sk-SK" sz="1600" dirty="0"/>
              <a:t> posudzovanie a tvorbu slovenskej terminológie pre odvetvie geodézie, kartografie a katastra. </a:t>
            </a:r>
            <a:endParaRPr lang="sk-SK" sz="1600" dirty="0" smtClean="0"/>
          </a:p>
          <a:p>
            <a:pPr marL="0" indent="0">
              <a:buNone/>
            </a:pPr>
            <a:r>
              <a:rPr lang="sk-SK" sz="1600" dirty="0" smtClean="0"/>
              <a:t>Následne </a:t>
            </a:r>
            <a:r>
              <a:rPr lang="sk-SK" sz="1600" dirty="0"/>
              <a:t>v roku 2015 bola na webovom sídle ÚGKK SR sprístupnená testovacia verzia elektronickej podoby Terminologického slovníka. Odvtedy prešiel elektronický slovník mnohými pozitívnymi technickými zmenami a je priebežne aktualizovaný, pričom ku koncu roku 2019 obsahoval už cca 1835 termínov, čo predstavuje za uplynulý rok nárast o viac ako 400 termínov. </a:t>
            </a:r>
            <a:endParaRPr lang="sk-SK" sz="1600" dirty="0" smtClean="0"/>
          </a:p>
          <a:p>
            <a:pPr marL="0" indent="0">
              <a:buNone/>
            </a:pPr>
            <a:r>
              <a:rPr lang="sk-SK" sz="1600" dirty="0" smtClean="0"/>
              <a:t>Slovník </a:t>
            </a:r>
            <a:r>
              <a:rPr lang="sk-SK" sz="1600" dirty="0"/>
              <a:t>umožňuje jednoduché vyhľadávanie hesiel podľa abecedy. Cieľom tejto služby je prispieť k zjednoteniu a správnemu používaniu odborných termínov vo všeobecne záväzných právnych predpisoch a v interných predpisoch, ktorých vydavateľom alebo </a:t>
            </a:r>
            <a:r>
              <a:rPr lang="sk-SK" sz="1600" dirty="0" err="1"/>
              <a:t>spoluvydávateľom</a:t>
            </a:r>
            <a:r>
              <a:rPr lang="sk-SK" sz="1600" dirty="0"/>
              <a:t> je ÚGKK SR</a:t>
            </a:r>
            <a:r>
              <a:rPr lang="sk-SK" sz="1600" dirty="0" smtClean="0"/>
              <a:t>.  </a:t>
            </a:r>
            <a:r>
              <a:rPr lang="sk-SK" sz="1600" dirty="0" smtClean="0">
                <a:hlinkClick r:id="rId2"/>
              </a:rPr>
              <a:t>http</a:t>
            </a:r>
            <a:r>
              <a:rPr lang="sk-SK" sz="1600" dirty="0">
                <a:hlinkClick r:id="rId2"/>
              </a:rPr>
              <a:t>://www.skgeodesy.sk/sk/terminologicky-slovnik/</a:t>
            </a:r>
            <a:endParaRPr lang="sk-SK" sz="1600" dirty="0"/>
          </a:p>
          <a:p>
            <a:endParaRPr lang="sk-SK" sz="1600" dirty="0"/>
          </a:p>
        </p:txBody>
      </p:sp>
    </p:spTree>
    <p:extLst>
      <p:ext uri="{BB962C8B-B14F-4D97-AF65-F5344CB8AC3E}">
        <p14:creationId xmlns:p14="http://schemas.microsoft.com/office/powerpoint/2010/main" val="14992469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476672"/>
            <a:ext cx="8229600" cy="648072"/>
          </a:xfrm>
        </p:spPr>
        <p:txBody>
          <a:bodyPr>
            <a:noAutofit/>
          </a:bodyPr>
          <a:lstStyle/>
          <a:p>
            <a:r>
              <a:rPr lang="sk-SK" sz="2000" dirty="0" smtClean="0"/>
              <a:t>Informačne: Koľko KO OÚ zarobia štátu a koľko dostanú späť</a:t>
            </a:r>
            <a:endParaRPr lang="sk-SK" sz="2000" dirty="0"/>
          </a:p>
        </p:txBody>
      </p:sp>
      <p:graphicFrame>
        <p:nvGraphicFramePr>
          <p:cNvPr id="3" name="Tabuľka 2"/>
          <p:cNvGraphicFramePr>
            <a:graphicFrameLocks noGrp="1"/>
          </p:cNvGraphicFramePr>
          <p:nvPr>
            <p:extLst>
              <p:ext uri="{D42A27DB-BD31-4B8C-83A1-F6EECF244321}">
                <p14:modId xmlns:p14="http://schemas.microsoft.com/office/powerpoint/2010/main" val="50145748"/>
              </p:ext>
            </p:extLst>
          </p:nvPr>
        </p:nvGraphicFramePr>
        <p:xfrm>
          <a:off x="539552" y="1124743"/>
          <a:ext cx="8136904" cy="3312369"/>
        </p:xfrm>
        <a:graphic>
          <a:graphicData uri="http://schemas.openxmlformats.org/drawingml/2006/table">
            <a:tbl>
              <a:tblPr/>
              <a:tblGrid>
                <a:gridCol w="927723">
                  <a:extLst>
                    <a:ext uri="{9D8B030D-6E8A-4147-A177-3AD203B41FA5}">
                      <a16:colId xmlns:a16="http://schemas.microsoft.com/office/drawing/2014/main" val="20000"/>
                    </a:ext>
                  </a:extLst>
                </a:gridCol>
                <a:gridCol w="1063016">
                  <a:extLst>
                    <a:ext uri="{9D8B030D-6E8A-4147-A177-3AD203B41FA5}">
                      <a16:colId xmlns:a16="http://schemas.microsoft.com/office/drawing/2014/main" val="20001"/>
                    </a:ext>
                  </a:extLst>
                </a:gridCol>
                <a:gridCol w="1072680">
                  <a:extLst>
                    <a:ext uri="{9D8B030D-6E8A-4147-A177-3AD203B41FA5}">
                      <a16:colId xmlns:a16="http://schemas.microsoft.com/office/drawing/2014/main" val="20002"/>
                    </a:ext>
                  </a:extLst>
                </a:gridCol>
                <a:gridCol w="1029192">
                  <a:extLst>
                    <a:ext uri="{9D8B030D-6E8A-4147-A177-3AD203B41FA5}">
                      <a16:colId xmlns:a16="http://schemas.microsoft.com/office/drawing/2014/main" val="20003"/>
                    </a:ext>
                  </a:extLst>
                </a:gridCol>
                <a:gridCol w="1014698">
                  <a:extLst>
                    <a:ext uri="{9D8B030D-6E8A-4147-A177-3AD203B41FA5}">
                      <a16:colId xmlns:a16="http://schemas.microsoft.com/office/drawing/2014/main" val="20004"/>
                    </a:ext>
                  </a:extLst>
                </a:gridCol>
                <a:gridCol w="1029192">
                  <a:extLst>
                    <a:ext uri="{9D8B030D-6E8A-4147-A177-3AD203B41FA5}">
                      <a16:colId xmlns:a16="http://schemas.microsoft.com/office/drawing/2014/main" val="20005"/>
                    </a:ext>
                  </a:extLst>
                </a:gridCol>
                <a:gridCol w="1014698">
                  <a:extLst>
                    <a:ext uri="{9D8B030D-6E8A-4147-A177-3AD203B41FA5}">
                      <a16:colId xmlns:a16="http://schemas.microsoft.com/office/drawing/2014/main" val="20006"/>
                    </a:ext>
                  </a:extLst>
                </a:gridCol>
                <a:gridCol w="985705">
                  <a:extLst>
                    <a:ext uri="{9D8B030D-6E8A-4147-A177-3AD203B41FA5}">
                      <a16:colId xmlns:a16="http://schemas.microsoft.com/office/drawing/2014/main" val="20007"/>
                    </a:ext>
                  </a:extLst>
                </a:gridCol>
              </a:tblGrid>
              <a:tr h="601186">
                <a:tc rowSpan="3">
                  <a:txBody>
                    <a:bodyPr/>
                    <a:lstStyle/>
                    <a:p>
                      <a:pPr algn="ctr" fontAlgn="ctr"/>
                      <a:r>
                        <a:rPr lang="sk-SK" sz="1100" b="0" i="0" u="none" strike="noStrike" dirty="0">
                          <a:effectLst/>
                          <a:latin typeface="+mn-lt"/>
                        </a:rPr>
                        <a:t>P. č.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ctr"/>
                      <a:r>
                        <a:rPr lang="pl-PL" sz="1100" b="0" i="0" u="none" strike="noStrike" dirty="0">
                          <a:effectLst/>
                          <a:latin typeface="+mn-lt"/>
                        </a:rPr>
                        <a:t>OÚ KO v sídle kraja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6">
                  <a:txBody>
                    <a:bodyPr/>
                    <a:lstStyle/>
                    <a:p>
                      <a:pPr algn="ctr" fontAlgn="ctr"/>
                      <a:r>
                        <a:rPr lang="sk-SK" sz="1100" b="0" i="0" u="none" strike="noStrike" dirty="0">
                          <a:effectLst/>
                          <a:latin typeface="+mn-lt"/>
                        </a:rPr>
                        <a:t>Hodnotové vyjadrenie vybraných katastrálnych konaní (€</a:t>
                      </a:r>
                      <a:r>
                        <a:rPr lang="sk-SK" sz="1100" b="0" i="0" u="none" strike="noStrike" dirty="0" smtClean="0">
                          <a:effectLst/>
                          <a:latin typeface="+mn-lt"/>
                        </a:rPr>
                        <a:t>) </a:t>
                      </a:r>
                    </a:p>
                    <a:p>
                      <a:pPr algn="ctr" fontAlgn="ctr"/>
                      <a:r>
                        <a:rPr lang="sk-SK" sz="1100" b="0" i="0" u="none" strike="noStrike" dirty="0" smtClean="0">
                          <a:effectLst/>
                          <a:latin typeface="+mn-lt"/>
                        </a:rPr>
                        <a:t>podľa</a:t>
                      </a:r>
                      <a:r>
                        <a:rPr lang="sk-SK" sz="1100" b="0" i="0" u="none" strike="noStrike" baseline="0" dirty="0" smtClean="0">
                          <a:effectLst/>
                          <a:latin typeface="+mn-lt"/>
                        </a:rPr>
                        <a:t> zákona č. 145/1995 Z. z. o správnych poplatkoch v znení neskorších predpisov </a:t>
                      </a:r>
                    </a:p>
                    <a:p>
                      <a:pPr algn="ctr" fontAlgn="ctr"/>
                      <a:r>
                        <a:rPr lang="sk-SK" sz="1100" b="0" i="0" u="none" strike="noStrike" baseline="0" dirty="0" smtClean="0">
                          <a:effectLst/>
                          <a:latin typeface="+mn-lt"/>
                        </a:rPr>
                        <a:t>za obdobie 1. – 2. štvrťroka 2020</a:t>
                      </a:r>
                      <a:r>
                        <a:rPr lang="sk-SK" sz="1100" b="0" i="0" u="none" strike="noStrike" dirty="0" smtClean="0">
                          <a:effectLst/>
                          <a:latin typeface="+mn-lt"/>
                        </a:rPr>
                        <a:t>                                     </a:t>
                      </a:r>
                      <a:endParaRPr lang="sk-SK" sz="1100" b="0" i="0" u="none" strike="noStrike" dirty="0">
                        <a:effectLst/>
                        <a:latin typeface="+mn-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sk-SK"/>
                    </a:p>
                  </a:txBody>
                  <a:tcPr/>
                </a:tc>
                <a:tc hMerge="1">
                  <a:txBody>
                    <a:bodyPr/>
                    <a:lstStyle/>
                    <a:p>
                      <a:endParaRPr lang="sk-SK"/>
                    </a:p>
                  </a:txBody>
                  <a:tcPr/>
                </a:tc>
                <a:tc hMerge="1">
                  <a:txBody>
                    <a:bodyPr/>
                    <a:lstStyle/>
                    <a:p>
                      <a:endParaRPr lang="sk-SK"/>
                    </a:p>
                  </a:txBody>
                  <a:tcPr/>
                </a:tc>
                <a:tc hMerge="1">
                  <a:txBody>
                    <a:bodyPr/>
                    <a:lstStyle/>
                    <a:p>
                      <a:endParaRPr lang="sk-SK"/>
                    </a:p>
                  </a:txBody>
                  <a:tcPr/>
                </a:tc>
                <a:tc hMerge="1">
                  <a:txBody>
                    <a:bodyPr/>
                    <a:lstStyle/>
                    <a:p>
                      <a:endParaRPr lang="sk-SK"/>
                    </a:p>
                  </a:txBody>
                  <a:tcPr/>
                </a:tc>
                <a:extLst>
                  <a:ext uri="{0D108BD9-81ED-4DB2-BD59-A6C34878D82A}">
                    <a16:rowId xmlns:a16="http://schemas.microsoft.com/office/drawing/2014/main" val="10000"/>
                  </a:ext>
                </a:extLst>
              </a:tr>
              <a:tr h="541069">
                <a:tc vMerge="1">
                  <a:txBody>
                    <a:bodyPr/>
                    <a:lstStyle/>
                    <a:p>
                      <a:endParaRPr lang="sk-SK"/>
                    </a:p>
                  </a:txBody>
                  <a:tcPr/>
                </a:tc>
                <a:tc vMerge="1">
                  <a:txBody>
                    <a:bodyPr/>
                    <a:lstStyle/>
                    <a:p>
                      <a:endParaRPr lang="sk-SK"/>
                    </a:p>
                  </a:txBody>
                  <a:tcPr/>
                </a:tc>
                <a:tc gridSpan="2">
                  <a:txBody>
                    <a:bodyPr/>
                    <a:lstStyle/>
                    <a:p>
                      <a:pPr algn="ctr" fontAlgn="ctr"/>
                      <a:r>
                        <a:rPr lang="sk-SK" sz="1100" b="0" i="0" u="none" strike="noStrike" dirty="0">
                          <a:effectLst/>
                          <a:latin typeface="+mn-lt"/>
                        </a:rPr>
                        <a:t>o návrhu na </a:t>
                      </a:r>
                      <a:r>
                        <a:rPr lang="sk-SK" sz="1100" b="0" i="0" u="none" strike="noStrike" dirty="0" smtClean="0">
                          <a:effectLst/>
                          <a:latin typeface="+mn-lt"/>
                        </a:rPr>
                        <a:t>vklad</a:t>
                      </a:r>
                      <a:endParaRPr lang="sk-SK" sz="1100" b="0" i="0" u="none" strike="noStrike" dirty="0">
                        <a:effectLst/>
                        <a:latin typeface="+mn-lt"/>
                      </a:endParaRPr>
                    </a:p>
                  </a:txBody>
                  <a:tcPr marL="9525" marR="9525" marT="9525"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sk-SK"/>
                    </a:p>
                  </a:txBody>
                  <a:tcPr/>
                </a:tc>
                <a:tc gridSpan="2">
                  <a:txBody>
                    <a:bodyPr/>
                    <a:lstStyle/>
                    <a:p>
                      <a:pPr algn="ctr" fontAlgn="ctr"/>
                      <a:r>
                        <a:rPr lang="sk-SK" sz="1100" b="0" i="0" u="none" strike="noStrike" dirty="0">
                          <a:effectLst/>
                          <a:latin typeface="+mn-lt"/>
                        </a:rPr>
                        <a:t>o úradnom </a:t>
                      </a:r>
                      <a:r>
                        <a:rPr lang="sk-SK" sz="1100" b="0" i="0" u="none" strike="noStrike" dirty="0" smtClean="0">
                          <a:effectLst/>
                          <a:latin typeface="+mn-lt"/>
                        </a:rPr>
                        <a:t>overení</a:t>
                      </a:r>
                      <a:endParaRPr lang="sk-SK" sz="1100" b="0" i="0" u="none" strike="noStrike" dirty="0">
                        <a:effectLst/>
                        <a:latin typeface="+mn-lt"/>
                      </a:endParaRPr>
                    </a:p>
                  </a:txBody>
                  <a:tcPr marL="9525" marR="9525" marT="9525" marB="0" anchor="ctr">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sk-SK"/>
                    </a:p>
                  </a:txBody>
                  <a:tcPr/>
                </a:tc>
                <a:tc gridSpan="2">
                  <a:txBody>
                    <a:bodyPr/>
                    <a:lstStyle/>
                    <a:p>
                      <a:pPr algn="ctr" fontAlgn="ctr"/>
                      <a:r>
                        <a:rPr lang="sk-SK" sz="1100" b="0" i="0" u="none" strike="noStrike" dirty="0">
                          <a:effectLst/>
                          <a:latin typeface="+mn-lt"/>
                        </a:rPr>
                        <a:t>o prešetrovaní a </a:t>
                      </a:r>
                      <a:r>
                        <a:rPr lang="sk-SK" sz="1100" b="0" i="0" u="none" strike="noStrike" dirty="0" smtClean="0">
                          <a:effectLst/>
                          <a:latin typeface="+mn-lt"/>
                        </a:rPr>
                        <a:t>vykonávaní  </a:t>
                      </a:r>
                      <a:r>
                        <a:rPr lang="sk-SK" sz="1100" b="0" i="0" u="none" strike="noStrike" dirty="0">
                          <a:effectLst/>
                          <a:latin typeface="+mn-lt"/>
                        </a:rPr>
                        <a:t>zmien údajov katastra nehnuteľností </a:t>
                      </a:r>
                      <a:r>
                        <a:rPr lang="sk-SK" sz="1100" b="0" i="0" u="none" strike="noStrike" dirty="0" smtClean="0">
                          <a:effectLst/>
                          <a:latin typeface="+mn-lt"/>
                        </a:rPr>
                        <a:t>podľa </a:t>
                      </a:r>
                      <a:r>
                        <a:rPr lang="sk-SK" sz="1100" b="0" i="0" u="none" strike="noStrike" dirty="0">
                          <a:effectLst/>
                          <a:latin typeface="+mn-lt"/>
                        </a:rPr>
                        <a:t>§ 57 </a:t>
                      </a:r>
                      <a:r>
                        <a:rPr lang="sk-SK" sz="1100" b="0" i="0" u="none" strike="noStrike" dirty="0" smtClean="0">
                          <a:effectLst/>
                          <a:latin typeface="+mn-lt"/>
                        </a:rPr>
                        <a:t>KZ</a:t>
                      </a:r>
                      <a:endParaRPr lang="sk-SK" sz="1100" b="0" i="0" u="none" strike="noStrike" dirty="0">
                        <a:effectLst/>
                        <a:latin typeface="+mn-lt"/>
                      </a:endParaRPr>
                    </a:p>
                  </a:txBody>
                  <a:tcPr marL="9525" marR="9525" marT="9525"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sk-SK"/>
                    </a:p>
                  </a:txBody>
                  <a:tcPr/>
                </a:tc>
                <a:extLst>
                  <a:ext uri="{0D108BD9-81ED-4DB2-BD59-A6C34878D82A}">
                    <a16:rowId xmlns:a16="http://schemas.microsoft.com/office/drawing/2014/main" val="10001"/>
                  </a:ext>
                </a:extLst>
              </a:tr>
              <a:tr h="214488">
                <a:tc vMerge="1">
                  <a:txBody>
                    <a:bodyPr/>
                    <a:lstStyle/>
                    <a:p>
                      <a:endParaRPr lang="sk-SK"/>
                    </a:p>
                  </a:txBody>
                  <a:tcPr/>
                </a:tc>
                <a:tc vMerge="1">
                  <a:txBody>
                    <a:bodyPr/>
                    <a:lstStyle/>
                    <a:p>
                      <a:endParaRPr lang="sk-SK"/>
                    </a:p>
                  </a:txBody>
                  <a:tcPr/>
                </a:tc>
                <a:tc>
                  <a:txBody>
                    <a:bodyPr/>
                    <a:lstStyle/>
                    <a:p>
                      <a:pPr algn="ctr" fontAlgn="ctr"/>
                      <a:r>
                        <a:rPr lang="sk-SK" sz="1050" b="0" i="0" u="none" strike="noStrike" dirty="0">
                          <a:solidFill>
                            <a:srgbClr val="000000"/>
                          </a:solidFill>
                          <a:effectLst/>
                          <a:latin typeface="+mn-lt"/>
                        </a:rPr>
                        <a:t>spoplatnené</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CDDC"/>
                    </a:solidFill>
                  </a:tcPr>
                </a:tc>
                <a:tc>
                  <a:txBody>
                    <a:bodyPr/>
                    <a:lstStyle/>
                    <a:p>
                      <a:pPr algn="ctr" fontAlgn="ctr"/>
                      <a:r>
                        <a:rPr lang="sk-SK" sz="1050" b="0" i="0" u="none" strike="noStrike" dirty="0">
                          <a:solidFill>
                            <a:srgbClr val="000000"/>
                          </a:solidFill>
                          <a:effectLst/>
                          <a:latin typeface="+mn-lt"/>
                        </a:rPr>
                        <a:t>oslobodené</a:t>
                      </a:r>
                    </a:p>
                  </a:txBody>
                  <a:tcPr marL="9525" marR="9525" marT="9525"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FFCC"/>
                    </a:solidFill>
                  </a:tcPr>
                </a:tc>
                <a:tc>
                  <a:txBody>
                    <a:bodyPr/>
                    <a:lstStyle/>
                    <a:p>
                      <a:pPr algn="ctr" fontAlgn="ctr"/>
                      <a:r>
                        <a:rPr lang="sk-SK" sz="1050" b="0" i="0" u="none" strike="noStrike" dirty="0">
                          <a:solidFill>
                            <a:srgbClr val="000000"/>
                          </a:solidFill>
                          <a:effectLst/>
                          <a:latin typeface="+mn-lt"/>
                        </a:rPr>
                        <a:t>spoplatnené</a:t>
                      </a:r>
                    </a:p>
                  </a:txBody>
                  <a:tcPr marL="9525" marR="9525" marT="9525"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CDDC"/>
                    </a:solidFill>
                  </a:tcPr>
                </a:tc>
                <a:tc>
                  <a:txBody>
                    <a:bodyPr/>
                    <a:lstStyle/>
                    <a:p>
                      <a:pPr algn="ctr" fontAlgn="ctr"/>
                      <a:r>
                        <a:rPr lang="sk-SK" sz="1050" b="0" i="0" u="none" strike="noStrike" dirty="0">
                          <a:solidFill>
                            <a:srgbClr val="000000"/>
                          </a:solidFill>
                          <a:effectLst/>
                          <a:latin typeface="+mn-lt"/>
                        </a:rPr>
                        <a:t>oslobodené</a:t>
                      </a:r>
                    </a:p>
                  </a:txBody>
                  <a:tcPr marL="9525" marR="9525" marT="9525"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FFCC"/>
                    </a:solidFill>
                  </a:tcPr>
                </a:tc>
                <a:tc>
                  <a:txBody>
                    <a:bodyPr/>
                    <a:lstStyle/>
                    <a:p>
                      <a:pPr algn="ctr" fontAlgn="ctr"/>
                      <a:r>
                        <a:rPr lang="sk-SK" sz="1050" b="0" i="0" u="none" strike="noStrike" dirty="0">
                          <a:solidFill>
                            <a:srgbClr val="000000"/>
                          </a:solidFill>
                          <a:effectLst/>
                          <a:latin typeface="+mn-lt"/>
                        </a:rPr>
                        <a:t>spoplatnené</a:t>
                      </a:r>
                    </a:p>
                  </a:txBody>
                  <a:tcPr marL="9525" marR="9525" marT="9525"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CDDC"/>
                    </a:solidFill>
                  </a:tcPr>
                </a:tc>
                <a:tc>
                  <a:txBody>
                    <a:bodyPr/>
                    <a:lstStyle/>
                    <a:p>
                      <a:pPr algn="ctr" fontAlgn="ctr"/>
                      <a:r>
                        <a:rPr lang="sk-SK" sz="1050" b="0" i="0" u="none" strike="noStrike" dirty="0">
                          <a:solidFill>
                            <a:srgbClr val="000000"/>
                          </a:solidFill>
                          <a:effectLst/>
                          <a:latin typeface="+mn-lt"/>
                        </a:rPr>
                        <a:t>oslobodené</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FFCC"/>
                    </a:solidFill>
                  </a:tcPr>
                </a:tc>
                <a:extLst>
                  <a:ext uri="{0D108BD9-81ED-4DB2-BD59-A6C34878D82A}">
                    <a16:rowId xmlns:a16="http://schemas.microsoft.com/office/drawing/2014/main" val="10002"/>
                  </a:ext>
                </a:extLst>
              </a:tr>
              <a:tr h="214488">
                <a:tc>
                  <a:txBody>
                    <a:bodyPr/>
                    <a:lstStyle/>
                    <a:p>
                      <a:pPr algn="ctr" fontAlgn="ctr"/>
                      <a:r>
                        <a:rPr lang="sk-SK" sz="1050" b="0" i="0" u="none" strike="noStrike" dirty="0">
                          <a:effectLst/>
                          <a:latin typeface="+mn-lt"/>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sk-SK" sz="1200" b="0" i="0" u="none" strike="noStrike" dirty="0">
                          <a:solidFill>
                            <a:srgbClr val="000000"/>
                          </a:solidFill>
                          <a:effectLst/>
                          <a:latin typeface="+mn-lt"/>
                        </a:rPr>
                        <a:t>Bratislava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sk-SK" sz="1050" b="0" i="0" u="none" strike="noStrike" dirty="0">
                          <a:effectLst/>
                          <a:latin typeface="+mn-lt"/>
                        </a:rPr>
                        <a:t>2 379 556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sk-SK" sz="1050" b="0" i="0" u="none" strike="noStrike" dirty="0">
                          <a:effectLst/>
                          <a:latin typeface="+mn-lt"/>
                        </a:rPr>
                        <a:t>17 760</a:t>
                      </a:r>
                    </a:p>
                  </a:txBody>
                  <a:tcPr marL="9525" marR="9525" marT="9525"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sk-SK" sz="1050" b="0" i="0" u="none" strike="noStrike">
                          <a:effectLst/>
                          <a:latin typeface="+mn-lt"/>
                        </a:rPr>
                        <a:t>98 242</a:t>
                      </a:r>
                    </a:p>
                  </a:txBody>
                  <a:tcPr marL="9525" marR="9525" marT="9525"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sk-SK" sz="1050" b="0" i="0" u="none" strike="noStrike">
                          <a:effectLst/>
                          <a:latin typeface="+mn-lt"/>
                        </a:rPr>
                        <a:t>1 289</a:t>
                      </a:r>
                    </a:p>
                  </a:txBody>
                  <a:tcPr marL="9525" marR="9525" marT="9525"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sk-SK" sz="1050" b="0" i="0" u="none" strike="noStrike">
                          <a:effectLst/>
                          <a:latin typeface="+mn-lt"/>
                        </a:rPr>
                        <a:t>48</a:t>
                      </a:r>
                    </a:p>
                  </a:txBody>
                  <a:tcPr marL="9525" marR="9525" marT="9525"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sk-SK" sz="1050" b="0" i="0" u="none" strike="noStrike" dirty="0">
                          <a:effectLst/>
                          <a:latin typeface="+mn-lt"/>
                        </a:rPr>
                        <a:t>57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0003"/>
                  </a:ext>
                </a:extLst>
              </a:tr>
              <a:tr h="214488">
                <a:tc>
                  <a:txBody>
                    <a:bodyPr/>
                    <a:lstStyle/>
                    <a:p>
                      <a:pPr algn="ctr" fontAlgn="ctr"/>
                      <a:r>
                        <a:rPr lang="sk-SK" sz="1050" b="0" i="0" u="none" strike="noStrike" dirty="0">
                          <a:effectLst/>
                          <a:latin typeface="+mn-lt"/>
                        </a:rPr>
                        <a:t>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sk-SK" sz="1200" b="0" i="0" u="none" strike="noStrike" dirty="0">
                          <a:solidFill>
                            <a:srgbClr val="000000"/>
                          </a:solidFill>
                          <a:effectLst/>
                          <a:latin typeface="+mn-lt"/>
                        </a:rPr>
                        <a:t>Trnava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sk-SK" sz="1050" b="0" i="0" u="none" strike="noStrike" dirty="0" smtClean="0">
                          <a:effectLst/>
                          <a:latin typeface="+mn-lt"/>
                        </a:rPr>
                        <a:t>1 </a:t>
                      </a:r>
                      <a:r>
                        <a:rPr lang="sk-SK" sz="1050" b="0" i="0" u="none" strike="noStrike" dirty="0">
                          <a:effectLst/>
                          <a:latin typeface="+mn-lt"/>
                        </a:rPr>
                        <a:t>340 338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sk-SK" sz="1050" b="0" i="0" u="none" strike="noStrike" dirty="0">
                          <a:effectLst/>
                          <a:latin typeface="+mn-lt"/>
                        </a:rPr>
                        <a:t>3 900</a:t>
                      </a:r>
                    </a:p>
                  </a:txBody>
                  <a:tcPr marL="9525" marR="9525" marT="9525"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sk-SK" sz="1050" b="0" i="0" u="none" strike="noStrike" dirty="0">
                          <a:effectLst/>
                          <a:latin typeface="+mn-lt"/>
                        </a:rPr>
                        <a:t>135 386</a:t>
                      </a:r>
                    </a:p>
                  </a:txBody>
                  <a:tcPr marL="9525" marR="9525" marT="9525"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sk-SK" sz="1050" b="0" i="0" u="none" strike="noStrike">
                          <a:effectLst/>
                          <a:latin typeface="+mn-lt"/>
                        </a:rPr>
                        <a:t>841</a:t>
                      </a:r>
                    </a:p>
                  </a:txBody>
                  <a:tcPr marL="9525" marR="9525" marT="9525"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sk-SK" sz="1050" b="0" i="0" u="none" strike="noStrike">
                          <a:effectLst/>
                          <a:latin typeface="+mn-lt"/>
                        </a:rPr>
                        <a:t>273</a:t>
                      </a:r>
                    </a:p>
                  </a:txBody>
                  <a:tcPr marL="9525" marR="9525" marT="9525"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sk-SK" sz="1050" b="0" i="0" u="none" strike="noStrike" dirty="0">
                          <a:effectLst/>
                          <a:latin typeface="+mn-lt"/>
                        </a:rPr>
                        <a:t>114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0004"/>
                  </a:ext>
                </a:extLst>
              </a:tr>
              <a:tr h="214488">
                <a:tc>
                  <a:txBody>
                    <a:bodyPr/>
                    <a:lstStyle/>
                    <a:p>
                      <a:pPr algn="ctr" fontAlgn="ctr"/>
                      <a:r>
                        <a:rPr lang="sk-SK" sz="1050" b="0" i="0" u="none" strike="noStrike" dirty="0">
                          <a:effectLst/>
                          <a:latin typeface="+mn-lt"/>
                        </a:rPr>
                        <a:t>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sk-SK" sz="1200" b="0" i="0" u="none" strike="noStrike" dirty="0">
                          <a:solidFill>
                            <a:srgbClr val="000000"/>
                          </a:solidFill>
                          <a:effectLst/>
                          <a:latin typeface="+mn-lt"/>
                        </a:rPr>
                        <a:t>Trenčín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sk-SK" sz="1050" b="0" i="0" u="none" strike="noStrike" dirty="0">
                          <a:effectLst/>
                          <a:latin typeface="+mn-lt"/>
                        </a:rPr>
                        <a:t>1 120 571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sk-SK" sz="1050" b="0" i="0" u="none" strike="noStrike">
                          <a:effectLst/>
                          <a:latin typeface="+mn-lt"/>
                        </a:rPr>
                        <a:t>7 505</a:t>
                      </a:r>
                    </a:p>
                  </a:txBody>
                  <a:tcPr marL="9525" marR="9525" marT="9525"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sk-SK" sz="1050" b="0" i="0" u="none" strike="noStrike" dirty="0">
                          <a:effectLst/>
                          <a:latin typeface="+mn-lt"/>
                        </a:rPr>
                        <a:t>113 237</a:t>
                      </a:r>
                    </a:p>
                  </a:txBody>
                  <a:tcPr marL="9525" marR="9525" marT="9525"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sk-SK" sz="1050" b="0" i="0" u="none" strike="noStrike" dirty="0">
                          <a:effectLst/>
                          <a:latin typeface="+mn-lt"/>
                        </a:rPr>
                        <a:t>521</a:t>
                      </a:r>
                    </a:p>
                  </a:txBody>
                  <a:tcPr marL="9525" marR="9525" marT="9525"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sk-SK" sz="1050" b="0" i="0" u="none" strike="noStrike">
                          <a:effectLst/>
                          <a:latin typeface="+mn-lt"/>
                        </a:rPr>
                        <a:t>471</a:t>
                      </a:r>
                    </a:p>
                  </a:txBody>
                  <a:tcPr marL="9525" marR="9525" marT="9525"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sk-SK" sz="1050" b="0" i="0" u="none" strike="noStrike" dirty="0">
                          <a:effectLst/>
                          <a:latin typeface="+mn-lt"/>
                        </a:rPr>
                        <a:t>126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0005"/>
                  </a:ext>
                </a:extLst>
              </a:tr>
              <a:tr h="214488">
                <a:tc>
                  <a:txBody>
                    <a:bodyPr/>
                    <a:lstStyle/>
                    <a:p>
                      <a:pPr algn="ctr" fontAlgn="ctr"/>
                      <a:r>
                        <a:rPr lang="sk-SK" sz="1050" b="0" i="0" u="none" strike="noStrike" dirty="0">
                          <a:effectLst/>
                          <a:latin typeface="+mn-lt"/>
                        </a:rPr>
                        <a:t>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sk-SK" sz="1200" b="0" i="0" u="none" strike="noStrike" dirty="0">
                          <a:solidFill>
                            <a:srgbClr val="000000"/>
                          </a:solidFill>
                          <a:effectLst/>
                          <a:latin typeface="+mn-lt"/>
                        </a:rPr>
                        <a:t>Nitra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sk-SK" sz="1050" b="0" i="0" u="none" strike="noStrike">
                          <a:effectLst/>
                          <a:latin typeface="+mn-lt"/>
                        </a:rPr>
                        <a:t>1 215 204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sk-SK" sz="1050" b="0" i="0" u="none" strike="noStrike">
                          <a:effectLst/>
                          <a:latin typeface="+mn-lt"/>
                        </a:rPr>
                        <a:t>4 754</a:t>
                      </a:r>
                    </a:p>
                  </a:txBody>
                  <a:tcPr marL="9525" marR="9525" marT="9525"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sk-SK" sz="1050" b="0" i="0" u="none" strike="noStrike" dirty="0">
                          <a:effectLst/>
                          <a:latin typeface="+mn-lt"/>
                        </a:rPr>
                        <a:t>126 385</a:t>
                      </a:r>
                    </a:p>
                  </a:txBody>
                  <a:tcPr marL="9525" marR="9525" marT="9525"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sk-SK" sz="1050" b="0" i="0" u="none" strike="noStrike" dirty="0">
                          <a:effectLst/>
                          <a:latin typeface="+mn-lt"/>
                        </a:rPr>
                        <a:t>1 900</a:t>
                      </a:r>
                    </a:p>
                  </a:txBody>
                  <a:tcPr marL="9525" marR="9525" marT="9525"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sk-SK" sz="1050" b="0" i="0" u="none" strike="noStrike" dirty="0">
                          <a:effectLst/>
                          <a:latin typeface="+mn-lt"/>
                        </a:rPr>
                        <a:t>563</a:t>
                      </a:r>
                    </a:p>
                  </a:txBody>
                  <a:tcPr marL="9525" marR="9525" marT="9525"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sk-SK" sz="1050" b="0" i="0" u="none" strike="noStrike" dirty="0">
                          <a:effectLst/>
                          <a:latin typeface="+mn-lt"/>
                        </a:rPr>
                        <a:t>1 667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0006"/>
                  </a:ext>
                </a:extLst>
              </a:tr>
              <a:tr h="214488">
                <a:tc>
                  <a:txBody>
                    <a:bodyPr/>
                    <a:lstStyle/>
                    <a:p>
                      <a:pPr algn="ctr" fontAlgn="ctr"/>
                      <a:r>
                        <a:rPr lang="sk-SK" sz="1050" b="0" i="0" u="none" strike="noStrike" dirty="0">
                          <a:effectLst/>
                          <a:latin typeface="+mn-lt"/>
                        </a:rPr>
                        <a:t>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sk-SK" sz="1200" b="0" i="0" u="none" strike="noStrike" dirty="0">
                          <a:effectLst/>
                          <a:latin typeface="+mn-lt"/>
                        </a:rPr>
                        <a:t>Žilina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sk-SK" sz="1050" b="0" i="0" u="none" strike="noStrike">
                          <a:effectLst/>
                          <a:latin typeface="+mn-lt"/>
                        </a:rPr>
                        <a:t>1 462 127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sk-SK" sz="1050" b="0" i="0" u="none" strike="noStrike" dirty="0">
                          <a:effectLst/>
                          <a:latin typeface="+mn-lt"/>
                        </a:rPr>
                        <a:t>56 811</a:t>
                      </a:r>
                    </a:p>
                  </a:txBody>
                  <a:tcPr marL="9525" marR="9525" marT="9525"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sk-SK" sz="1050" b="0" i="0" u="none" strike="noStrike" dirty="0">
                          <a:effectLst/>
                          <a:latin typeface="+mn-lt"/>
                        </a:rPr>
                        <a:t>169 350</a:t>
                      </a:r>
                    </a:p>
                  </a:txBody>
                  <a:tcPr marL="9525" marR="9525" marT="9525"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sk-SK" sz="1050" b="0" i="0" u="none" strike="noStrike">
                          <a:effectLst/>
                          <a:latin typeface="+mn-lt"/>
                        </a:rPr>
                        <a:t>2 877</a:t>
                      </a:r>
                    </a:p>
                  </a:txBody>
                  <a:tcPr marL="9525" marR="9525" marT="9525"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sk-SK" sz="1050" b="0" i="0" u="none" strike="noStrike" dirty="0">
                          <a:effectLst/>
                          <a:latin typeface="+mn-lt"/>
                        </a:rPr>
                        <a:t>1 455</a:t>
                      </a:r>
                    </a:p>
                  </a:txBody>
                  <a:tcPr marL="9525" marR="9525" marT="9525"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sk-SK" sz="1050" b="0" i="0" u="none" strike="noStrike" dirty="0">
                          <a:effectLst/>
                          <a:latin typeface="+mn-lt"/>
                        </a:rPr>
                        <a:t>771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0007"/>
                  </a:ext>
                </a:extLst>
              </a:tr>
              <a:tr h="214488">
                <a:tc>
                  <a:txBody>
                    <a:bodyPr/>
                    <a:lstStyle/>
                    <a:p>
                      <a:pPr algn="ctr" fontAlgn="ctr"/>
                      <a:r>
                        <a:rPr lang="sk-SK" sz="1050" b="0" i="0" u="none" strike="noStrike" dirty="0">
                          <a:effectLst/>
                          <a:latin typeface="+mn-lt"/>
                        </a:rPr>
                        <a:t>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sk-SK" sz="1200" b="0" i="0" u="none" strike="noStrike" dirty="0">
                          <a:effectLst/>
                          <a:latin typeface="+mn-lt"/>
                        </a:rPr>
                        <a:t>B. Bystrica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sk-SK" sz="1050" b="0" i="0" u="none" strike="noStrike">
                          <a:effectLst/>
                          <a:latin typeface="+mn-lt"/>
                        </a:rPr>
                        <a:t>1 070 581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sk-SK" sz="1050" b="0" i="0" u="none" strike="noStrike" dirty="0">
                          <a:effectLst/>
                          <a:latin typeface="+mn-lt"/>
                        </a:rPr>
                        <a:t>11 814</a:t>
                      </a:r>
                    </a:p>
                  </a:txBody>
                  <a:tcPr marL="9525" marR="9525" marT="9525"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sk-SK" sz="1050" b="0" i="0" u="none" strike="noStrike" dirty="0">
                          <a:effectLst/>
                          <a:latin typeface="+mn-lt"/>
                        </a:rPr>
                        <a:t>95 366</a:t>
                      </a:r>
                    </a:p>
                  </a:txBody>
                  <a:tcPr marL="9525" marR="9525" marT="9525"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sk-SK" sz="1050" b="0" i="0" u="none" strike="noStrike">
                          <a:effectLst/>
                          <a:latin typeface="+mn-lt"/>
                        </a:rPr>
                        <a:t>1 874</a:t>
                      </a:r>
                    </a:p>
                  </a:txBody>
                  <a:tcPr marL="9525" marR="9525" marT="9525"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sk-SK" sz="1050" b="0" i="0" u="none" strike="noStrike" dirty="0">
                          <a:effectLst/>
                          <a:latin typeface="+mn-lt"/>
                        </a:rPr>
                        <a:t>567</a:t>
                      </a:r>
                    </a:p>
                  </a:txBody>
                  <a:tcPr marL="9525" marR="9525" marT="9525"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sk-SK" sz="1050" b="0" i="0" u="none" strike="noStrike" dirty="0">
                          <a:effectLst/>
                          <a:latin typeface="+mn-lt"/>
                        </a:rPr>
                        <a:t>384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0008"/>
                  </a:ext>
                </a:extLst>
              </a:tr>
              <a:tr h="214488">
                <a:tc>
                  <a:txBody>
                    <a:bodyPr/>
                    <a:lstStyle/>
                    <a:p>
                      <a:pPr algn="ctr" fontAlgn="ctr"/>
                      <a:r>
                        <a:rPr lang="sk-SK" sz="1050" b="0" i="0" u="none" strike="noStrike" dirty="0">
                          <a:effectLst/>
                          <a:latin typeface="+mn-lt"/>
                        </a:rPr>
                        <a:t>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sk-SK" sz="1200" b="0" i="0" u="none" strike="noStrike" dirty="0">
                          <a:effectLst/>
                          <a:latin typeface="+mn-lt"/>
                        </a:rPr>
                        <a:t>Prešov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sk-SK" sz="1050" b="0" i="0" u="none" strike="noStrike" dirty="0">
                          <a:effectLst/>
                          <a:latin typeface="+mn-lt"/>
                        </a:rPr>
                        <a:t>1 068 604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sk-SK" sz="1050" b="0" i="0" u="none" strike="noStrike" dirty="0">
                          <a:effectLst/>
                          <a:latin typeface="+mn-lt"/>
                        </a:rPr>
                        <a:t>34 560</a:t>
                      </a:r>
                    </a:p>
                  </a:txBody>
                  <a:tcPr marL="9525" marR="9525" marT="9525"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sk-SK" sz="1050" b="0" i="0" u="none" strike="noStrike" dirty="0">
                          <a:effectLst/>
                          <a:latin typeface="+mn-lt"/>
                        </a:rPr>
                        <a:t>129 311</a:t>
                      </a:r>
                    </a:p>
                  </a:txBody>
                  <a:tcPr marL="9525" marR="9525" marT="9525"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sk-SK" sz="1050" b="0" i="0" u="none" strike="noStrike" dirty="0">
                          <a:effectLst/>
                          <a:latin typeface="+mn-lt"/>
                        </a:rPr>
                        <a:t>1 487</a:t>
                      </a:r>
                    </a:p>
                  </a:txBody>
                  <a:tcPr marL="9525" marR="9525" marT="9525"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sk-SK" sz="1050" b="0" i="0" u="none" strike="noStrike" dirty="0">
                          <a:effectLst/>
                          <a:latin typeface="+mn-lt"/>
                        </a:rPr>
                        <a:t>768</a:t>
                      </a:r>
                    </a:p>
                  </a:txBody>
                  <a:tcPr marL="9525" marR="9525" marT="9525"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sk-SK" sz="1050" b="0" i="0" u="none" strike="noStrike" dirty="0">
                          <a:effectLst/>
                          <a:latin typeface="+mn-lt"/>
                        </a:rPr>
                        <a:t>78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val="10009"/>
                  </a:ext>
                </a:extLst>
              </a:tr>
              <a:tr h="227105">
                <a:tc>
                  <a:txBody>
                    <a:bodyPr/>
                    <a:lstStyle/>
                    <a:p>
                      <a:pPr algn="ctr" fontAlgn="ctr"/>
                      <a:r>
                        <a:rPr lang="sk-SK" sz="1050" b="0" i="0" u="none" strike="noStrike" dirty="0">
                          <a:effectLst/>
                          <a:latin typeface="+mn-lt"/>
                        </a:rPr>
                        <a:t>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l" fontAlgn="ctr"/>
                      <a:r>
                        <a:rPr lang="sk-SK" sz="1200" b="0" i="0" u="none" strike="noStrike" dirty="0">
                          <a:effectLst/>
                          <a:latin typeface="+mn-lt"/>
                        </a:rPr>
                        <a:t>Košice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sk-SK" sz="1050" b="0" i="0" u="none" strike="noStrike" dirty="0">
                          <a:effectLst/>
                          <a:latin typeface="+mn-lt"/>
                        </a:rPr>
                        <a:t>1 054 835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sk-SK" sz="1050" b="0" i="0" u="none" strike="noStrike">
                          <a:effectLst/>
                          <a:latin typeface="+mn-lt"/>
                        </a:rPr>
                        <a:t>6 692</a:t>
                      </a:r>
                    </a:p>
                  </a:txBody>
                  <a:tcPr marL="9525" marR="9525" marT="9525"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sk-SK" sz="1050" b="0" i="0" u="none" strike="noStrike">
                          <a:effectLst/>
                          <a:latin typeface="+mn-lt"/>
                        </a:rPr>
                        <a:t>87 084</a:t>
                      </a:r>
                    </a:p>
                  </a:txBody>
                  <a:tcPr marL="9525" marR="9525" marT="9525"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sk-SK" sz="1050" b="0" i="0" u="none" strike="noStrike">
                          <a:effectLst/>
                          <a:latin typeface="+mn-lt"/>
                        </a:rPr>
                        <a:t>826</a:t>
                      </a:r>
                    </a:p>
                  </a:txBody>
                  <a:tcPr marL="9525" marR="9525" marT="9525"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sk-SK" sz="1050" b="0" i="0" u="none" strike="noStrike" dirty="0">
                          <a:effectLst/>
                          <a:latin typeface="+mn-lt"/>
                        </a:rPr>
                        <a:t>477</a:t>
                      </a:r>
                    </a:p>
                  </a:txBody>
                  <a:tcPr marL="9525" marR="9525" marT="9525"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ctr"/>
                      <a:r>
                        <a:rPr lang="sk-SK" sz="1050" b="0" i="0" u="none" strike="noStrike" dirty="0">
                          <a:effectLst/>
                          <a:latin typeface="+mn-lt"/>
                        </a:rPr>
                        <a:t>839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2540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27105">
                <a:tc>
                  <a:txBody>
                    <a:bodyPr/>
                    <a:lstStyle/>
                    <a:p>
                      <a:pPr algn="ctr" fontAlgn="ctr"/>
                      <a:r>
                        <a:rPr lang="sk-SK" sz="1050" b="0" i="0" u="none" strike="noStrike" dirty="0">
                          <a:effectLst/>
                          <a:latin typeface="+mn-lt"/>
                        </a:rPr>
                        <a:t>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sk-SK" sz="1200" b="1" i="0" u="none" strike="noStrike" dirty="0">
                          <a:effectLst/>
                          <a:latin typeface="+mn-lt"/>
                        </a:rPr>
                        <a:t>SR spolu:</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sk-SK" sz="1050" b="1" i="0" u="none" strike="noStrike" dirty="0">
                          <a:effectLst/>
                          <a:latin typeface="+mn-lt"/>
                        </a:rPr>
                        <a:t>10 711 816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CDDC"/>
                    </a:solidFill>
                  </a:tcPr>
                </a:tc>
                <a:tc>
                  <a:txBody>
                    <a:bodyPr/>
                    <a:lstStyle/>
                    <a:p>
                      <a:pPr algn="ctr" fontAlgn="ctr"/>
                      <a:r>
                        <a:rPr lang="sk-SK" sz="1050" b="1" i="0" u="none" strike="noStrike" dirty="0">
                          <a:effectLst/>
                          <a:latin typeface="+mn-lt"/>
                        </a:rPr>
                        <a:t>143 796</a:t>
                      </a:r>
                    </a:p>
                  </a:txBody>
                  <a:tcPr marL="9525" marR="9525" marT="9525"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FFCC"/>
                    </a:solidFill>
                  </a:tcPr>
                </a:tc>
                <a:tc>
                  <a:txBody>
                    <a:bodyPr/>
                    <a:lstStyle/>
                    <a:p>
                      <a:pPr algn="ctr" fontAlgn="ctr"/>
                      <a:r>
                        <a:rPr lang="sk-SK" sz="1050" b="1" i="0" u="none" strike="noStrike" dirty="0">
                          <a:effectLst/>
                          <a:latin typeface="+mn-lt"/>
                        </a:rPr>
                        <a:t>954 361</a:t>
                      </a:r>
                    </a:p>
                  </a:txBody>
                  <a:tcPr marL="9525" marR="9525" marT="9525"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CDDC"/>
                    </a:solidFill>
                  </a:tcPr>
                </a:tc>
                <a:tc>
                  <a:txBody>
                    <a:bodyPr/>
                    <a:lstStyle/>
                    <a:p>
                      <a:pPr algn="ctr" fontAlgn="ctr"/>
                      <a:r>
                        <a:rPr lang="sk-SK" sz="1050" b="1" i="0" u="none" strike="noStrike" dirty="0">
                          <a:effectLst/>
                          <a:latin typeface="+mn-lt"/>
                        </a:rPr>
                        <a:t>11 615</a:t>
                      </a:r>
                    </a:p>
                  </a:txBody>
                  <a:tcPr marL="9525" marR="9525" marT="9525" marB="0" anchor="ctr">
                    <a:lnL w="6350" cap="flat" cmpd="sng"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FFCC"/>
                    </a:solidFill>
                  </a:tcPr>
                </a:tc>
                <a:tc>
                  <a:txBody>
                    <a:bodyPr/>
                    <a:lstStyle/>
                    <a:p>
                      <a:pPr algn="ctr" fontAlgn="ctr"/>
                      <a:r>
                        <a:rPr lang="sk-SK" sz="1050" b="1" i="0" u="none" strike="noStrike" dirty="0">
                          <a:effectLst/>
                          <a:latin typeface="+mn-lt"/>
                        </a:rPr>
                        <a:t>4 622</a:t>
                      </a:r>
                    </a:p>
                  </a:txBody>
                  <a:tcPr marL="9525" marR="9525" marT="9525" marB="0" anchor="ctr">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CDDC"/>
                    </a:solidFill>
                  </a:tcPr>
                </a:tc>
                <a:tc>
                  <a:txBody>
                    <a:bodyPr/>
                    <a:lstStyle/>
                    <a:p>
                      <a:pPr algn="ctr" fontAlgn="ctr"/>
                      <a:r>
                        <a:rPr lang="sk-SK" sz="1050" b="1" i="0" u="none" strike="noStrike" dirty="0">
                          <a:effectLst/>
                          <a:latin typeface="+mn-lt"/>
                        </a:rPr>
                        <a:t>4 036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FFCC"/>
                    </a:solidFill>
                  </a:tcPr>
                </a:tc>
                <a:extLst>
                  <a:ext uri="{0D108BD9-81ED-4DB2-BD59-A6C34878D82A}">
                    <a16:rowId xmlns:a16="http://schemas.microsoft.com/office/drawing/2014/main" val="10011"/>
                  </a:ext>
                </a:extLst>
              </a:tr>
            </a:tbl>
          </a:graphicData>
        </a:graphic>
      </p:graphicFrame>
      <p:sp>
        <p:nvSpPr>
          <p:cNvPr id="5" name="BlokTextu 4"/>
          <p:cNvSpPr txBox="1"/>
          <p:nvPr/>
        </p:nvSpPr>
        <p:spPr>
          <a:xfrm>
            <a:off x="467544" y="4797152"/>
            <a:ext cx="8424936" cy="1569660"/>
          </a:xfrm>
          <a:prstGeom prst="rect">
            <a:avLst/>
          </a:prstGeom>
          <a:noFill/>
        </p:spPr>
        <p:txBody>
          <a:bodyPr wrap="square" rtlCol="0">
            <a:spAutoFit/>
          </a:bodyPr>
          <a:lstStyle/>
          <a:p>
            <a:r>
              <a:rPr lang="sk-SK" sz="1600" u="sng" dirty="0" smtClean="0"/>
              <a:t>DOBRE VEDIEŤ:  </a:t>
            </a:r>
            <a:r>
              <a:rPr lang="sk-SK" sz="1600" dirty="0" smtClean="0"/>
              <a:t>Ročne SR na správnych poplatkoch z KN (cca vklady 24-26mil Eur + GP 2 </a:t>
            </a:r>
            <a:r>
              <a:rPr lang="sk-SK" sz="1600" dirty="0" err="1" smtClean="0"/>
              <a:t>mil</a:t>
            </a:r>
            <a:r>
              <a:rPr lang="sk-SK" sz="1600" dirty="0" smtClean="0"/>
              <a:t> + z LV 1,5 </a:t>
            </a:r>
            <a:r>
              <a:rPr lang="sk-SK" sz="1600" dirty="0" err="1" smtClean="0"/>
              <a:t>mil</a:t>
            </a:r>
            <a:r>
              <a:rPr lang="sk-SK" sz="1600" dirty="0" smtClean="0"/>
              <a:t> + nespoplatnené 2 </a:t>
            </a:r>
            <a:r>
              <a:rPr lang="sk-SK" sz="1600" dirty="0" err="1" smtClean="0"/>
              <a:t>mil</a:t>
            </a:r>
            <a:r>
              <a:rPr lang="sk-SK" sz="1600" dirty="0" smtClean="0"/>
              <a:t> Eur) zarobí </a:t>
            </a:r>
            <a:r>
              <a:rPr lang="sk-SK" sz="1600" dirty="0" smtClean="0">
                <a:solidFill>
                  <a:srgbClr val="FF0000"/>
                </a:solidFill>
              </a:rPr>
              <a:t>cca 28-30mil Eur. </a:t>
            </a:r>
          </a:p>
          <a:p>
            <a:r>
              <a:rPr lang="sk-SK" sz="1600" dirty="0" smtClean="0"/>
              <a:t>Ale pre cca 1840 zamestnancov KO OÚ využije len </a:t>
            </a:r>
            <a:r>
              <a:rPr lang="sk-SK" sz="1600" u="sng" dirty="0" smtClean="0">
                <a:solidFill>
                  <a:srgbClr val="FF0000"/>
                </a:solidFill>
              </a:rPr>
              <a:t>8% </a:t>
            </a:r>
            <a:r>
              <a:rPr lang="sk-SK" sz="1600" dirty="0" smtClean="0"/>
              <a:t>z príjmov štátu </a:t>
            </a:r>
            <a:r>
              <a:rPr lang="sk-SK" sz="1600" dirty="0" smtClean="0">
                <a:solidFill>
                  <a:srgbClr val="FF0000"/>
                </a:solidFill>
              </a:rPr>
              <a:t>cca 2 </a:t>
            </a:r>
            <a:r>
              <a:rPr lang="sk-SK" sz="1600" dirty="0" err="1" smtClean="0">
                <a:solidFill>
                  <a:srgbClr val="FF0000"/>
                </a:solidFill>
              </a:rPr>
              <a:t>mil</a:t>
            </a:r>
            <a:r>
              <a:rPr lang="sk-SK" sz="1600" dirty="0" smtClean="0">
                <a:solidFill>
                  <a:srgbClr val="FF0000"/>
                </a:solidFill>
              </a:rPr>
              <a:t> Eur. Preto sa ani nečudujme tomu v akom stave je niekde odbornosť zamestnancov a kvalita katastrálneho operátu. Mnohým zamestnancom patrí obdiv zato, že si poctivo robia svoju prácu.     </a:t>
            </a:r>
            <a:endParaRPr lang="sk-SK" sz="1600" dirty="0">
              <a:solidFill>
                <a:srgbClr val="FF0000"/>
              </a:solidFill>
            </a:endParaRPr>
          </a:p>
        </p:txBody>
      </p:sp>
    </p:spTree>
    <p:extLst>
      <p:ext uri="{BB962C8B-B14F-4D97-AF65-F5344CB8AC3E}">
        <p14:creationId xmlns:p14="http://schemas.microsoft.com/office/powerpoint/2010/main" val="28953065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obsahu 2"/>
          <p:cNvSpPr>
            <a:spLocks noGrp="1"/>
          </p:cNvSpPr>
          <p:nvPr>
            <p:ph idx="1"/>
          </p:nvPr>
        </p:nvSpPr>
        <p:spPr>
          <a:xfrm>
            <a:off x="107505" y="980728"/>
            <a:ext cx="8872682" cy="5877272"/>
          </a:xfrm>
        </p:spPr>
        <p:txBody>
          <a:bodyPr>
            <a:noAutofit/>
          </a:bodyPr>
          <a:lstStyle/>
          <a:p>
            <a:pPr marL="0" indent="0">
              <a:buNone/>
            </a:pPr>
            <a:r>
              <a:rPr lang="sk-SK" sz="1400" dirty="0" smtClean="0"/>
              <a:t>-</a:t>
            </a:r>
            <a:r>
              <a:rPr lang="sk-SK" sz="1400" dirty="0"/>
              <a:t> Chceme ďalej rozvíjať </a:t>
            </a:r>
            <a:r>
              <a:rPr lang="sk-SK" sz="1400" u="sng" dirty="0"/>
              <a:t>SK POS</a:t>
            </a:r>
            <a:r>
              <a:rPr lang="sk-SK" sz="1400" dirty="0"/>
              <a:t>, venovať sa postupnej obnove zariadení na referenčných staniciach, zabezpečiť záložné riešenie vo fyzicky oddelenej lokalite, aby bola zabezpečená spoľahlivosť a vysoká dostupnosť služieb SKPOS.</a:t>
            </a:r>
          </a:p>
          <a:p>
            <a:pPr marL="0" indent="0">
              <a:buNone/>
            </a:pPr>
            <a:r>
              <a:rPr lang="sk-SK" sz="1400" dirty="0"/>
              <a:t>- Plánujeme  zvážiť prechod na </a:t>
            </a:r>
            <a:r>
              <a:rPr lang="sk-SK" sz="1400" u="sng" dirty="0"/>
              <a:t>nové</a:t>
            </a:r>
            <a:r>
              <a:rPr lang="sk-SK" sz="1400" dirty="0"/>
              <a:t>, už </a:t>
            </a:r>
            <a:r>
              <a:rPr lang="sk-SK" sz="1400" u="sng" dirty="0"/>
              <a:t>navrhnuté zobrazenie </a:t>
            </a:r>
            <a:r>
              <a:rPr lang="sk-SK" sz="1400" dirty="0"/>
              <a:t>a s ním súvisiaci nový súradnicový systém. V roku 2010 si ÚGKK SR objednal návrh nového zobrazenia Slovenska u </a:t>
            </a:r>
            <a:r>
              <a:rPr lang="sk-SK" sz="1400" u="sng" dirty="0"/>
              <a:t>doc. </a:t>
            </a:r>
            <a:r>
              <a:rPr lang="sk-SK" sz="1400" u="sng" dirty="0" err="1"/>
              <a:t>Vajsáblovej</a:t>
            </a:r>
            <a:r>
              <a:rPr lang="sk-SK" sz="1400" dirty="0"/>
              <a:t>, je už implementované v rezortnej transformačnej službe. Ide o </a:t>
            </a:r>
            <a:r>
              <a:rPr lang="sk-SK" sz="1400" u="sng" dirty="0" err="1"/>
              <a:t>Lambertove</a:t>
            </a:r>
            <a:r>
              <a:rPr lang="sk-SK" sz="1400" u="sng" dirty="0"/>
              <a:t> konformné kužeľové zobrazenie s 2 neskreslenými rovnobežkami</a:t>
            </a:r>
            <a:r>
              <a:rPr lang="sk-SK" sz="1400" dirty="0"/>
              <a:t>. V nasledujúcich rokoch </a:t>
            </a:r>
            <a:r>
              <a:rPr lang="sk-SK" sz="1400" u="sng" dirty="0"/>
              <a:t>treba zvážiť </a:t>
            </a:r>
            <a:r>
              <a:rPr lang="sk-SK" sz="1400" dirty="0"/>
              <a:t>jeho uvedenie do </a:t>
            </a:r>
            <a:r>
              <a:rPr lang="sk-SK" sz="1400" dirty="0" smtClean="0"/>
              <a:t>praxe,</a:t>
            </a:r>
            <a:r>
              <a:rPr lang="sk-SK" sz="1400" u="sng" dirty="0" smtClean="0"/>
              <a:t> </a:t>
            </a:r>
            <a:r>
              <a:rPr lang="sk-SK" sz="1400" u="sng" dirty="0">
                <a:solidFill>
                  <a:srgbClr val="FF0000"/>
                </a:solidFill>
              </a:rPr>
              <a:t>čo rozdiskutujeme s KGK a akademickou obcou </a:t>
            </a:r>
            <a:r>
              <a:rPr lang="sk-SK" sz="1400" u="sng" dirty="0"/>
              <a:t>v mojich poradných orgánoch – </a:t>
            </a:r>
            <a:r>
              <a:rPr lang="sk-SK" sz="1400" u="sng" dirty="0">
                <a:solidFill>
                  <a:srgbClr val="FF0000"/>
                </a:solidFill>
              </a:rPr>
              <a:t>NEBOJTE </a:t>
            </a:r>
            <a:r>
              <a:rPr lang="sk-SK" sz="1400" u="sng" dirty="0" smtClean="0">
                <a:solidFill>
                  <a:srgbClr val="FF0000"/>
                </a:solidFill>
              </a:rPr>
              <a:t>SA </a:t>
            </a:r>
            <a:r>
              <a:rPr lang="sk-SK" sz="1100" u="sng" dirty="0" smtClean="0"/>
              <a:t>(nebudú sa robiť GP s dvoma setmi súradníc.)</a:t>
            </a:r>
            <a:endParaRPr lang="sk-SK" sz="1100" u="sng" dirty="0"/>
          </a:p>
          <a:p>
            <a:pPr marL="0" lvl="0" indent="0">
              <a:buNone/>
            </a:pPr>
            <a:r>
              <a:rPr lang="sk-SK" sz="1400" dirty="0"/>
              <a:t>- </a:t>
            </a:r>
            <a:r>
              <a:rPr lang="sk-SK" sz="1400" dirty="0" smtClean="0"/>
              <a:t>Plánujeme pripraviť </a:t>
            </a:r>
            <a:r>
              <a:rPr lang="sk-SK" sz="1400" dirty="0"/>
              <a:t>prechod na</a:t>
            </a:r>
            <a:r>
              <a:rPr lang="sk-SK" sz="1400" u="sng" dirty="0"/>
              <a:t> nový výškový systém EVRS (európsky vertikálny referenčný systém</a:t>
            </a:r>
            <a:r>
              <a:rPr lang="sk-SK" sz="1400" dirty="0"/>
              <a:t>) ako nasledovníka Bpv (je na to potrebná zmena legislatívy),</a:t>
            </a:r>
          </a:p>
          <a:p>
            <a:pPr marL="0" lvl="0" indent="0">
              <a:buNone/>
            </a:pPr>
            <a:r>
              <a:rPr lang="sk-SK" sz="1400" dirty="0"/>
              <a:t>- V súčasnosti sa </a:t>
            </a:r>
            <a:r>
              <a:rPr lang="sk-SK" sz="1400" dirty="0" smtClean="0"/>
              <a:t>už stabilizujú </a:t>
            </a:r>
            <a:r>
              <a:rPr lang="sk-SK" sz="1400" dirty="0"/>
              <a:t>piliere </a:t>
            </a:r>
            <a:r>
              <a:rPr lang="sk-SK" sz="1400" u="sng" dirty="0"/>
              <a:t>budúcej dĺžkovej </a:t>
            </a:r>
            <a:r>
              <a:rPr lang="sk-SK" sz="1400" u="sng" dirty="0" err="1"/>
              <a:t>základnice</a:t>
            </a:r>
            <a:r>
              <a:rPr lang="sk-SK" sz="1400" u="sng" dirty="0"/>
              <a:t> </a:t>
            </a:r>
            <a:r>
              <a:rPr lang="sk-SK" sz="1400" u="sng" dirty="0" smtClean="0"/>
              <a:t>vo </a:t>
            </a:r>
            <a:r>
              <a:rPr lang="sk-SK" sz="1400" u="sng" dirty="0"/>
              <a:t>Viničnom</a:t>
            </a:r>
            <a:r>
              <a:rPr lang="sk-SK" sz="1400" dirty="0"/>
              <a:t>, takže v nasledujúcom období cca 1-2 rokov bude potrebné určiť jej presné parametre a následne bude uvedená do prevádzky. Tým sa vyplní cca 20-30 ročná medzera v absencii takéhoto zariadenia a predpokladáme, že nová základnica bude kvalitnejšou náhradou za základnicu v Hlohovci.</a:t>
            </a:r>
          </a:p>
          <a:p>
            <a:pPr marL="0" indent="0">
              <a:buNone/>
            </a:pPr>
            <a:r>
              <a:rPr lang="sk-SK" sz="1400" u="sng" dirty="0" smtClean="0"/>
              <a:t>DMR - </a:t>
            </a:r>
            <a:r>
              <a:rPr lang="sk-SK" sz="1400" dirty="0"/>
              <a:t>do roku 2023 plánujeme ukončiť projekt leteckého laserového skenovania SR a vytvorenia nového DMR 5.0. Od roku 2022 plánujeme začať s aktualizáciou týchto údajov. </a:t>
            </a:r>
            <a:r>
              <a:rPr lang="sk-SK" sz="1400" u="sng" dirty="0"/>
              <a:t>Očakávame využitie nového DMR aj v </a:t>
            </a:r>
            <a:r>
              <a:rPr lang="sk-SK" sz="1400" u="sng" dirty="0" smtClean="0"/>
              <a:t>PPÚ či </a:t>
            </a:r>
            <a:r>
              <a:rPr lang="sk-SK" sz="1400" u="sng" dirty="0" err="1" smtClean="0"/>
              <a:t>kombinácou</a:t>
            </a:r>
            <a:r>
              <a:rPr lang="sk-SK" sz="1400" u="sng" dirty="0" smtClean="0"/>
              <a:t> s mapovaním</a:t>
            </a:r>
            <a:r>
              <a:rPr lang="sk-SK" sz="1400" dirty="0" smtClean="0"/>
              <a:t>.</a:t>
            </a:r>
            <a:endParaRPr lang="sk-SK" sz="1400" dirty="0"/>
          </a:p>
          <a:p>
            <a:pPr marL="0" indent="0">
              <a:buNone/>
            </a:pPr>
            <a:r>
              <a:rPr lang="sk-SK" sz="1400" dirty="0" smtClean="0"/>
              <a:t>- </a:t>
            </a:r>
            <a:r>
              <a:rPr lang="sk-SK" sz="1400" u="sng" dirty="0" err="1"/>
              <a:t>Ortofotomozaika</a:t>
            </a:r>
            <a:r>
              <a:rPr lang="sk-SK" sz="1400" dirty="0"/>
              <a:t> – v tomto roku sa začal v spolupráci s MPRV SR už </a:t>
            </a:r>
            <a:r>
              <a:rPr lang="sk-SK" sz="1400" u="sng" dirty="0"/>
              <a:t>2.cyklus</a:t>
            </a:r>
            <a:r>
              <a:rPr lang="sk-SK" sz="1400" dirty="0"/>
              <a:t> leteckého snímkovania SR, v lete tohto roku bolo nasnímkované opäť západné Slovensko. </a:t>
            </a:r>
            <a:r>
              <a:rPr lang="sk-SK" sz="1400" dirty="0" err="1"/>
              <a:t>Ortofotomozaika</a:t>
            </a:r>
            <a:r>
              <a:rPr lang="sk-SK" sz="1400" dirty="0"/>
              <a:t> z tohto snímkovania bude dostupná v apríli 2021.</a:t>
            </a:r>
          </a:p>
          <a:p>
            <a:pPr marL="0" indent="0">
              <a:buNone/>
            </a:pPr>
            <a:r>
              <a:rPr lang="sk-SK" sz="1400" dirty="0"/>
              <a:t>- </a:t>
            </a:r>
            <a:r>
              <a:rPr lang="sk-SK" sz="1400" u="sng" dirty="0"/>
              <a:t> </a:t>
            </a:r>
            <a:r>
              <a:rPr lang="sk-SK" sz="1400" u="sng" dirty="0" smtClean="0"/>
              <a:t>ZBGIS </a:t>
            </a:r>
            <a:r>
              <a:rPr lang="sk-SK" sz="1400" dirty="0"/>
              <a:t>máme v pláne rozšíriť rozsah údajov sprístupnených prostredníctvom Mapového klienta ZBGIS a ďalšie témy, predovšetkým o </a:t>
            </a:r>
            <a:r>
              <a:rPr lang="sk-SK" sz="1400" dirty="0" smtClean="0"/>
              <a:t>iba zobrazenie </a:t>
            </a:r>
            <a:r>
              <a:rPr lang="sk-SK" sz="1400" i="1" u="sng" dirty="0" smtClean="0"/>
              <a:t>priebehy </a:t>
            </a:r>
            <a:r>
              <a:rPr lang="sk-SK" sz="1400" i="1" u="sng" dirty="0"/>
              <a:t>inžinierskych </a:t>
            </a:r>
            <a:r>
              <a:rPr lang="sk-SK" sz="1400" i="1" u="sng" dirty="0" smtClean="0"/>
              <a:t>sietí, ale aj iných </a:t>
            </a:r>
            <a:r>
              <a:rPr lang="sk-SK" sz="1400" i="1" u="sng" dirty="0" err="1" smtClean="0"/>
              <a:t>tématických</a:t>
            </a:r>
            <a:r>
              <a:rPr lang="sk-SK" sz="1400" i="1" u="sng" dirty="0" smtClean="0"/>
              <a:t> máp </a:t>
            </a:r>
            <a:r>
              <a:rPr lang="sk-SK" sz="1400" dirty="0" smtClean="0"/>
              <a:t>, </a:t>
            </a:r>
            <a:r>
              <a:rPr lang="sk-SK" sz="1400" dirty="0"/>
              <a:t>narážame však na </a:t>
            </a:r>
            <a:r>
              <a:rPr lang="sk-SK" sz="1400" u="sng" dirty="0" smtClean="0"/>
              <a:t>konflikt kompetencií s inými rezortmi. </a:t>
            </a:r>
            <a:r>
              <a:rPr lang="sk-SK" sz="1400" dirty="0"/>
              <a:t>Podobnou problematikou sa zaoberajú už iné rezorty, preto budeme musieť venovať čas koordinácii aktivít a vyhnúť sa duplicitným riešeniam</a:t>
            </a:r>
            <a:r>
              <a:rPr lang="sk-SK" sz="1400" dirty="0" smtClean="0"/>
              <a:t>.</a:t>
            </a:r>
          </a:p>
          <a:p>
            <a:pPr marL="0" indent="0">
              <a:buNone/>
            </a:pPr>
            <a:endParaRPr lang="sk-SK" sz="1400" dirty="0"/>
          </a:p>
        </p:txBody>
      </p:sp>
      <p:pic>
        <p:nvPicPr>
          <p:cNvPr id="7" name="Picture 4" descr="C:\Users\michal.leitman\Documents\URAD_ULOHY\Prezentacie\Prezentacie_vedenie\logo_ugkk_sol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6416" y="81151"/>
            <a:ext cx="663770" cy="268525"/>
          </a:xfrm>
          <a:prstGeom prst="rect">
            <a:avLst/>
          </a:prstGeom>
          <a:noFill/>
          <a:extLst>
            <a:ext uri="{909E8E84-426E-40DD-AFC4-6F175D3DCCD1}">
              <a14:hiddenFill xmlns:a14="http://schemas.microsoft.com/office/drawing/2010/main">
                <a:solidFill>
                  <a:srgbClr val="FFFFFF"/>
                </a:solidFill>
              </a14:hiddenFill>
            </a:ext>
          </a:extLst>
        </p:spPr>
      </p:pic>
      <p:sp>
        <p:nvSpPr>
          <p:cNvPr id="9" name="Nadpis 1"/>
          <p:cNvSpPr txBox="1">
            <a:spLocks/>
          </p:cNvSpPr>
          <p:nvPr/>
        </p:nvSpPr>
        <p:spPr>
          <a:xfrm>
            <a:off x="179512" y="317376"/>
            <a:ext cx="8517823" cy="807368"/>
          </a:xfrm>
          <a:prstGeom prst="rect">
            <a:avLst/>
          </a:prstGeom>
        </p:spPr>
        <p:txBody>
          <a:bodyPr vert="horz" lIns="91440" tIns="45720" rIns="91440" bIns="45720" rtlCol="0" anchor="ctr">
            <a:no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sk-SK" sz="2400" b="1" dirty="0"/>
              <a:t>6. Plány ÚGKK v </a:t>
            </a:r>
            <a:r>
              <a:rPr lang="sk-SK" sz="2400" b="1" dirty="0" err="1"/>
              <a:t>GaK</a:t>
            </a:r>
            <a:r>
              <a:rPr lang="sk-SK" sz="2400" b="1" dirty="0"/>
              <a:t> </a:t>
            </a:r>
          </a:p>
        </p:txBody>
      </p:sp>
    </p:spTree>
    <p:extLst>
      <p:ext uri="{BB962C8B-B14F-4D97-AF65-F5344CB8AC3E}">
        <p14:creationId xmlns:p14="http://schemas.microsoft.com/office/powerpoint/2010/main" val="5336304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obsahu 2"/>
          <p:cNvSpPr>
            <a:spLocks noGrp="1"/>
          </p:cNvSpPr>
          <p:nvPr>
            <p:ph idx="1"/>
          </p:nvPr>
        </p:nvSpPr>
        <p:spPr>
          <a:xfrm>
            <a:off x="107504" y="764704"/>
            <a:ext cx="9000999" cy="5976664"/>
          </a:xfrm>
        </p:spPr>
        <p:txBody>
          <a:bodyPr>
            <a:noAutofit/>
          </a:bodyPr>
          <a:lstStyle/>
          <a:p>
            <a:pPr marL="0" indent="0">
              <a:buNone/>
            </a:pPr>
            <a:endParaRPr lang="sk-SK" sz="1600" dirty="0" smtClean="0"/>
          </a:p>
          <a:p>
            <a:pPr marL="0" indent="0">
              <a:buNone/>
            </a:pPr>
            <a:r>
              <a:rPr lang="sk-SK" sz="1400" dirty="0" smtClean="0"/>
              <a:t>Na rokovaniach na Ministerstve investícií, reg. rozvoja a informatizácie (MIRRI) o budúcich EU fondoch (možné realizovať až 2022 - 2027) sme pracovne predložili tieto </a:t>
            </a:r>
            <a:r>
              <a:rPr lang="sk-SK" sz="1400" u="sng" dirty="0" smtClean="0"/>
              <a:t>návrhy možných EÚ projektov</a:t>
            </a:r>
            <a:r>
              <a:rPr lang="sk-SK" sz="1400" dirty="0" smtClean="0"/>
              <a:t>:</a:t>
            </a:r>
          </a:p>
          <a:p>
            <a:pPr marL="0" indent="0">
              <a:buNone/>
            </a:pPr>
            <a:endParaRPr lang="sk-SK" sz="1400" dirty="0"/>
          </a:p>
          <a:p>
            <a:pPr marL="0" indent="0">
              <a:buNone/>
            </a:pPr>
            <a:r>
              <a:rPr lang="sk-SK" sz="1300" b="1" u="sng" dirty="0" smtClean="0"/>
              <a:t>1. Centrálny </a:t>
            </a:r>
            <a:r>
              <a:rPr lang="sk-SK" sz="1300" b="1" u="sng" dirty="0" err="1" smtClean="0"/>
              <a:t>Geinformačný</a:t>
            </a:r>
            <a:r>
              <a:rPr lang="sk-SK" sz="1300" b="1" u="sng" dirty="0" smtClean="0"/>
              <a:t> Portál Slovenska</a:t>
            </a:r>
            <a:r>
              <a:rPr lang="sk-SK" sz="1300" b="1" dirty="0" smtClean="0"/>
              <a:t> </a:t>
            </a:r>
            <a:r>
              <a:rPr lang="sk-SK" sz="1300" dirty="0" smtClean="0"/>
              <a:t>(</a:t>
            </a:r>
            <a:r>
              <a:rPr lang="sk-SK" sz="1300" dirty="0" err="1" smtClean="0"/>
              <a:t>CeGePoS</a:t>
            </a:r>
            <a:r>
              <a:rPr lang="sk-SK" sz="1300" dirty="0" smtClean="0"/>
              <a:t>) – je to len náš </a:t>
            </a:r>
            <a:r>
              <a:rPr lang="sk-SK" sz="1300" b="1" dirty="0" smtClean="0"/>
              <a:t>interný </a:t>
            </a:r>
            <a:r>
              <a:rPr lang="sk-SK" sz="1300" b="1" dirty="0"/>
              <a:t>pracovný  názov </a:t>
            </a:r>
            <a:endParaRPr lang="sk-SK" sz="1300" dirty="0" smtClean="0"/>
          </a:p>
          <a:p>
            <a:pPr marL="0" indent="0">
              <a:buNone/>
            </a:pPr>
            <a:r>
              <a:rPr lang="sk-SK" sz="1300" dirty="0" smtClean="0"/>
              <a:t> – rozvíjať ZBGIS a rozširovať mapový portál aj o rôzne druhy </a:t>
            </a:r>
            <a:r>
              <a:rPr lang="sk-SK" sz="1300" dirty="0" err="1" smtClean="0"/>
              <a:t>tématických</a:t>
            </a:r>
            <a:r>
              <a:rPr lang="sk-SK" sz="1300" dirty="0" smtClean="0"/>
              <a:t> údajov a</a:t>
            </a:r>
            <a:r>
              <a:rPr lang="sk-SK" sz="1300" u="sng" dirty="0" smtClean="0"/>
              <a:t> iba </a:t>
            </a:r>
            <a:r>
              <a:rPr lang="sk-SK" sz="1300" dirty="0" smtClean="0"/>
              <a:t>ich zobrazovanie, napr. </a:t>
            </a:r>
            <a:r>
              <a:rPr lang="sk-SK" sz="1300" dirty="0" err="1" smtClean="0"/>
              <a:t>inž</a:t>
            </a:r>
            <a:r>
              <a:rPr lang="sk-SK" sz="1300" dirty="0" smtClean="0"/>
              <a:t>. siete, územné plány samospráv, zosuvy, </a:t>
            </a:r>
            <a:r>
              <a:rPr lang="sk-SK" sz="1300" dirty="0" err="1" smtClean="0"/>
              <a:t>envirozáťaže</a:t>
            </a:r>
            <a:r>
              <a:rPr lang="sk-SK" sz="1300" dirty="0" smtClean="0"/>
              <a:t>, a pod......</a:t>
            </a:r>
          </a:p>
          <a:p>
            <a:pPr marL="0" indent="0" algn="just" defTabSz="358775">
              <a:buNone/>
            </a:pPr>
            <a:r>
              <a:rPr lang="sk-SK" sz="1300" i="1" dirty="0" smtClean="0"/>
              <a:t>Je nutné sa vyhnúť duplicite s projektami rezortov životného prostredia a výstavby, dopravy ako napr. jednotný prístup k priestorovým údajom a službám, Atlas pasívnej infraštruktúry,... </a:t>
            </a:r>
          </a:p>
          <a:p>
            <a:pPr marL="0" indent="0" algn="just" defTabSz="358775">
              <a:buNone/>
            </a:pPr>
            <a:r>
              <a:rPr lang="sk-SK" sz="1300" b="1" i="1" u="sng" dirty="0" smtClean="0"/>
              <a:t>2. </a:t>
            </a:r>
            <a:r>
              <a:rPr lang="sk-SK" sz="1300" b="1" u="sng" dirty="0" smtClean="0"/>
              <a:t>Nový údajový model </a:t>
            </a:r>
            <a:r>
              <a:rPr lang="sk-SK" sz="1300" dirty="0" smtClean="0"/>
              <a:t>(NÚM KN) – podrobne vysvetlený v bode 5.</a:t>
            </a:r>
            <a:endParaRPr lang="sk-SK" sz="1300" dirty="0"/>
          </a:p>
          <a:p>
            <a:pPr marL="0" indent="0">
              <a:buNone/>
            </a:pPr>
            <a:r>
              <a:rPr lang="sk-SK" sz="1300" b="1" u="sng" dirty="0" smtClean="0"/>
              <a:t>3. Nový </a:t>
            </a:r>
            <a:r>
              <a:rPr lang="sk-SK" sz="1300" b="1" u="sng" dirty="0"/>
              <a:t>register. stavieb </a:t>
            </a:r>
            <a:r>
              <a:rPr lang="sk-SK" sz="1300" u="sng" dirty="0" smtClean="0"/>
              <a:t>z</a:t>
            </a:r>
            <a:r>
              <a:rPr lang="sk-SK" sz="1300" dirty="0" smtClean="0"/>
              <a:t>akomponovaný v NÚM v </a:t>
            </a:r>
            <a:r>
              <a:rPr lang="sk-SK" sz="1300" u="sng" dirty="0" smtClean="0"/>
              <a:t>viacerých vrstvách </a:t>
            </a:r>
            <a:r>
              <a:rPr lang="sk-SK" sz="1300" dirty="0" smtClean="0"/>
              <a:t>pre pozemné, podzemné, nadzemné, líniové, plošné aj iné stavby, ktoré život prináša a prinesie.</a:t>
            </a:r>
          </a:p>
          <a:p>
            <a:pPr marL="0" indent="0">
              <a:buNone/>
            </a:pPr>
            <a:r>
              <a:rPr lang="en-US" sz="1300" dirty="0" err="1" smtClean="0"/>
              <a:t>Zobrazova</a:t>
            </a:r>
            <a:r>
              <a:rPr lang="sk-SK" sz="1300" dirty="0"/>
              <a:t>ť</a:t>
            </a:r>
            <a:r>
              <a:rPr lang="en-US" sz="1300" dirty="0"/>
              <a:t> v </a:t>
            </a:r>
            <a:r>
              <a:rPr lang="sk-SK" sz="1300" dirty="0"/>
              <a:t>kat. mape stavby ako samostatné</a:t>
            </a:r>
            <a:r>
              <a:rPr lang="en-US" sz="1300" dirty="0"/>
              <a:t> </a:t>
            </a:r>
            <a:r>
              <a:rPr lang="en-US" sz="1300" dirty="0" err="1"/>
              <a:t>objekty</a:t>
            </a:r>
            <a:r>
              <a:rPr lang="sk-SK" sz="1300" dirty="0"/>
              <a:t> v samostatných vrstvách, podobne ako máme vrstvy </a:t>
            </a:r>
            <a:r>
              <a:rPr lang="sk-SK" sz="1300" dirty="0" smtClean="0"/>
              <a:t>  </a:t>
            </a:r>
          </a:p>
          <a:p>
            <a:pPr marL="0" indent="0">
              <a:buNone/>
            </a:pPr>
            <a:r>
              <a:rPr lang="sk-SK" sz="1300" dirty="0" smtClean="0"/>
              <a:t> pre </a:t>
            </a:r>
            <a:r>
              <a:rPr lang="sk-SK" sz="1300" dirty="0"/>
              <a:t>parcely C a E. Tým vytvoríme budúci základ aj pre tvorbu a zobrazenie bytov a priestoroch v stavbách na </a:t>
            </a:r>
            <a:r>
              <a:rPr lang="sk-SK" sz="1300" dirty="0" smtClean="0"/>
              <a:t> </a:t>
            </a:r>
          </a:p>
          <a:p>
            <a:pPr marL="0" indent="0">
              <a:buNone/>
            </a:pPr>
            <a:r>
              <a:rPr lang="sk-SK" sz="1300" dirty="0"/>
              <a:t> </a:t>
            </a:r>
            <a:r>
              <a:rPr lang="sk-SK" sz="1300" dirty="0" smtClean="0"/>
              <a:t>úrovni </a:t>
            </a:r>
            <a:r>
              <a:rPr lang="sk-SK" sz="1300" dirty="0"/>
              <a:t>ich právnych hraníc a ich samostatných právnych </a:t>
            </a:r>
            <a:r>
              <a:rPr lang="sk-SK" sz="1300" dirty="0" smtClean="0"/>
              <a:t>vzťahov </a:t>
            </a:r>
            <a:r>
              <a:rPr lang="sk-SK" sz="1300" b="1" dirty="0" smtClean="0"/>
              <a:t>tzv. </a:t>
            </a:r>
            <a:r>
              <a:rPr lang="sk-SK" sz="1300" b="1" u="sng" dirty="0" smtClean="0"/>
              <a:t>3D KATASTER</a:t>
            </a:r>
          </a:p>
          <a:p>
            <a:pPr marL="0" indent="0">
              <a:buNone/>
            </a:pPr>
            <a:r>
              <a:rPr lang="sk-SK" sz="1300" b="1" u="sng" dirty="0" smtClean="0"/>
              <a:t>4. Revízia (upratanie) údajov KN </a:t>
            </a:r>
            <a:r>
              <a:rPr lang="sk-SK" sz="1300" u="sng" dirty="0" smtClean="0"/>
              <a:t>: </a:t>
            </a:r>
            <a:r>
              <a:rPr lang="sk-SK" sz="1300" dirty="0" smtClean="0"/>
              <a:t>Pracujeme </a:t>
            </a:r>
            <a:r>
              <a:rPr lang="sk-SK" sz="1300" dirty="0"/>
              <a:t>na pilotnom projekte čistenia a štrukturalizácie údajov. Ide hlavne o zjednotenie osôb v KN do jediného registra pre celú SR, vytvorenie štruktúrovaných správcovských, nájomných a iných právnych vzťahov. Údaje evidované opisným spôsobom (ťarchy a oprávnení z nich, poznámky...) v textových odstavcoch dostať do tabuľkových štruktúr. Opraviť a zjednotiť majetok SR a </a:t>
            </a:r>
            <a:r>
              <a:rPr lang="sk-SK" sz="1300" dirty="0" smtClean="0"/>
              <a:t>samospráv a </a:t>
            </a:r>
            <a:r>
              <a:rPr lang="sk-SK" sz="1300" u="sng" dirty="0" smtClean="0"/>
              <a:t>upratať rôzne zapisovanie jedného a toho istého vlastníka</a:t>
            </a:r>
            <a:r>
              <a:rPr lang="sk-SK" sz="1300" dirty="0" smtClean="0"/>
              <a:t>. </a:t>
            </a:r>
            <a:r>
              <a:rPr lang="sk-SK" sz="1300" dirty="0"/>
              <a:t>Nastaviť pevné logické väzby medzi prvkami a kontrolovať </a:t>
            </a:r>
            <a:r>
              <a:rPr lang="sk-SK" sz="1300" dirty="0" smtClean="0"/>
              <a:t>ich.</a:t>
            </a:r>
            <a:endParaRPr lang="sk-SK" sz="1300" dirty="0"/>
          </a:p>
          <a:p>
            <a:pPr marL="0" indent="0">
              <a:buNone/>
            </a:pPr>
            <a:r>
              <a:rPr lang="sk-SK" sz="1300" b="1" u="sng" dirty="0" smtClean="0"/>
              <a:t>5. vylepšenie </a:t>
            </a:r>
            <a:r>
              <a:rPr lang="sk-SK" sz="1300" b="1" u="sng" dirty="0"/>
              <a:t>kvality máp </a:t>
            </a:r>
            <a:r>
              <a:rPr lang="sk-SK" sz="1300" dirty="0"/>
              <a:t>– </a:t>
            </a:r>
            <a:r>
              <a:rPr lang="sk-SK" sz="1300" dirty="0" smtClean="0"/>
              <a:t>možnou kombináciou mapovania (klasika, </a:t>
            </a:r>
            <a:r>
              <a:rPr lang="sk-SK" sz="1300" dirty="0" err="1" smtClean="0"/>
              <a:t>ortofoto</a:t>
            </a:r>
            <a:r>
              <a:rPr lang="sk-SK" sz="1300" dirty="0" smtClean="0"/>
              <a:t>, laser, mobilné </a:t>
            </a:r>
            <a:r>
              <a:rPr lang="sk-SK" sz="1300" dirty="0" err="1" smtClean="0"/>
              <a:t>mapov</a:t>
            </a:r>
            <a:r>
              <a:rPr lang="sk-SK" sz="1300" dirty="0" smtClean="0"/>
              <a:t>. stanice, </a:t>
            </a:r>
            <a:r>
              <a:rPr lang="sk-SK" sz="1300" dirty="0" err="1" smtClean="0"/>
              <a:t>drony</a:t>
            </a:r>
            <a:r>
              <a:rPr lang="sk-SK" sz="1300" dirty="0" smtClean="0"/>
              <a:t> a pod.)  – nielen  tvorby </a:t>
            </a:r>
            <a:r>
              <a:rPr lang="sk-SK" sz="1300" dirty="0" err="1" smtClean="0"/>
              <a:t>VKMi</a:t>
            </a:r>
            <a:r>
              <a:rPr lang="sk-SK" sz="1300" dirty="0" smtClean="0"/>
              <a:t> , ale aj prípadným, </a:t>
            </a:r>
            <a:r>
              <a:rPr lang="sk-SK" sz="1300" u="sng" dirty="0" smtClean="0"/>
              <a:t>spojením s projektami PÚ – všetko je ešte otvorené</a:t>
            </a:r>
          </a:p>
          <a:p>
            <a:pPr marL="0" indent="0">
              <a:buNone/>
            </a:pPr>
            <a:r>
              <a:rPr lang="sk-SK" sz="1300" b="1" dirty="0" smtClean="0"/>
              <a:t>6. zachovanie technického a kultúrneho dedičstva rezortu ÚGKK  </a:t>
            </a:r>
            <a:r>
              <a:rPr lang="sk-SK" sz="1300" dirty="0" smtClean="0"/>
              <a:t>– </a:t>
            </a:r>
            <a:r>
              <a:rPr lang="sk-SK" sz="1300" dirty="0"/>
              <a:t>digitalizáciou archívnych </a:t>
            </a:r>
            <a:r>
              <a:rPr lang="sk-SK" sz="1300" dirty="0" smtClean="0"/>
              <a:t>fondov a </a:t>
            </a:r>
            <a:r>
              <a:rPr lang="sk-SK" sz="1300" dirty="0"/>
              <a:t>sprístupnenie písomných a mapových archívnych dokumentov</a:t>
            </a:r>
            <a:r>
              <a:rPr lang="sk-SK" sz="1300" dirty="0" smtClean="0"/>
              <a:t>, </a:t>
            </a:r>
            <a:r>
              <a:rPr lang="sk-SK" sz="1300" dirty="0"/>
              <a:t>s </a:t>
            </a:r>
            <a:r>
              <a:rPr lang="sk-SK" sz="1300" dirty="0" smtClean="0"/>
              <a:t>možnosťou </a:t>
            </a:r>
            <a:r>
              <a:rPr lang="sk-SK" sz="1300" dirty="0"/>
              <a:t>historického mapového </a:t>
            </a:r>
            <a:r>
              <a:rPr lang="sk-SK" sz="1300" dirty="0" smtClean="0"/>
              <a:t>portálu </a:t>
            </a:r>
          </a:p>
          <a:p>
            <a:pPr marL="0" indent="0">
              <a:buNone/>
            </a:pPr>
            <a:r>
              <a:rPr lang="sk-SK" sz="1300" u="sng" dirty="0" smtClean="0"/>
              <a:t>Všetko </a:t>
            </a:r>
            <a:r>
              <a:rPr lang="sk-SK" sz="1300" u="sng" dirty="0"/>
              <a:t>je ešte </a:t>
            </a:r>
            <a:r>
              <a:rPr lang="sk-SK" sz="1300" u="sng" dirty="0" smtClean="0"/>
              <a:t>otvorené, prosím Vás držte nám palce. Snažíme sa o všetky a zatiaľ najnádejnejšie vyzerajú body 2.3.4.</a:t>
            </a:r>
            <a:endParaRPr lang="sk-SK" sz="1300" u="sng" dirty="0"/>
          </a:p>
          <a:p>
            <a:pPr marL="0" indent="0">
              <a:buNone/>
            </a:pPr>
            <a:endParaRPr lang="sk-SK" sz="1300" dirty="0"/>
          </a:p>
        </p:txBody>
      </p:sp>
      <p:pic>
        <p:nvPicPr>
          <p:cNvPr id="7" name="Picture 4" descr="C:\Users\michal.leitman\Documents\URAD_ULOHY\Prezentacie\Prezentacie_vedenie\logo_ugkk_solo.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16416" y="81151"/>
            <a:ext cx="663770" cy="268525"/>
          </a:xfrm>
          <a:prstGeom prst="rect">
            <a:avLst/>
          </a:prstGeom>
          <a:noFill/>
          <a:extLst>
            <a:ext uri="{909E8E84-426E-40DD-AFC4-6F175D3DCCD1}">
              <a14:hiddenFill xmlns:a14="http://schemas.microsoft.com/office/drawing/2010/main">
                <a:solidFill>
                  <a:srgbClr val="FFFFFF"/>
                </a:solidFill>
              </a14:hiddenFill>
            </a:ext>
          </a:extLst>
        </p:spPr>
      </p:pic>
      <p:sp>
        <p:nvSpPr>
          <p:cNvPr id="9" name="Nadpis 1"/>
          <p:cNvSpPr txBox="1">
            <a:spLocks/>
          </p:cNvSpPr>
          <p:nvPr/>
        </p:nvSpPr>
        <p:spPr>
          <a:xfrm>
            <a:off x="457200" y="349676"/>
            <a:ext cx="8229600" cy="487036"/>
          </a:xfrm>
          <a:prstGeom prst="rect">
            <a:avLst/>
          </a:prstGeom>
        </p:spPr>
        <p:txBody>
          <a:bodyPr vert="horz" lIns="91440" tIns="45720" rIns="91440" bIns="45720" rtlCol="0" anchor="ctr">
            <a:no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sk-SK" sz="2400" b="1" dirty="0"/>
              <a:t>7. Plány ÚGKK v </a:t>
            </a:r>
            <a:r>
              <a:rPr lang="sk-SK" sz="2400" b="1" dirty="0" smtClean="0"/>
              <a:t>čerpaní EÚ fondov</a:t>
            </a:r>
            <a:endParaRPr lang="sk-SK" sz="2400" b="1" dirty="0"/>
          </a:p>
        </p:txBody>
      </p:sp>
    </p:spTree>
    <p:extLst>
      <p:ext uri="{BB962C8B-B14F-4D97-AF65-F5344CB8AC3E}">
        <p14:creationId xmlns:p14="http://schemas.microsoft.com/office/powerpoint/2010/main" val="9145371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obsahu 2"/>
          <p:cNvSpPr>
            <a:spLocks noGrp="1"/>
          </p:cNvSpPr>
          <p:nvPr>
            <p:ph idx="1"/>
          </p:nvPr>
        </p:nvSpPr>
        <p:spPr>
          <a:xfrm>
            <a:off x="457200" y="1340768"/>
            <a:ext cx="8522987" cy="4608512"/>
          </a:xfrm>
        </p:spPr>
        <p:txBody>
          <a:bodyPr>
            <a:noAutofit/>
          </a:bodyPr>
          <a:lstStyle/>
          <a:p>
            <a:r>
              <a:rPr lang="sk-SK" sz="1800" u="sng" dirty="0" smtClean="0">
                <a:solidFill>
                  <a:schemeClr val="tx2"/>
                </a:solidFill>
              </a:rPr>
              <a:t>Keď </a:t>
            </a:r>
            <a:r>
              <a:rPr lang="sk-SK" sz="1800" u="sng" dirty="0">
                <a:solidFill>
                  <a:schemeClr val="tx2"/>
                </a:solidFill>
              </a:rPr>
              <a:t>spolu </a:t>
            </a:r>
            <a:r>
              <a:rPr lang="sk-SK" sz="1800" u="sng" dirty="0" smtClean="0">
                <a:solidFill>
                  <a:schemeClr val="tx2"/>
                </a:solidFill>
              </a:rPr>
              <a:t>zaberieme, </a:t>
            </a:r>
            <a:r>
              <a:rPr lang="sk-SK" sz="1800" u="sng">
                <a:solidFill>
                  <a:schemeClr val="tx2"/>
                </a:solidFill>
              </a:rPr>
              <a:t>bude </a:t>
            </a:r>
            <a:r>
              <a:rPr lang="sk-SK" sz="1800" u="sng" smtClean="0">
                <a:solidFill>
                  <a:schemeClr val="tx2"/>
                </a:solidFill>
              </a:rPr>
              <a:t>dobre.</a:t>
            </a:r>
            <a:endParaRPr lang="sk-SK" sz="1800" u="sng" dirty="0">
              <a:solidFill>
                <a:schemeClr val="tx2"/>
              </a:solidFill>
            </a:endParaRPr>
          </a:p>
          <a:p>
            <a:r>
              <a:rPr lang="sk-SK" sz="1800" dirty="0">
                <a:solidFill>
                  <a:schemeClr val="tx2"/>
                </a:solidFill>
              </a:rPr>
              <a:t>V hektickej dobe nespíme, ale snažíme sa dohnať zanedbané a zaspaté </a:t>
            </a:r>
            <a:r>
              <a:rPr lang="sk-SK" sz="1800" dirty="0" smtClean="0">
                <a:solidFill>
                  <a:schemeClr val="tx2"/>
                </a:solidFill>
              </a:rPr>
              <a:t>a počítame aj s Vašou </a:t>
            </a:r>
            <a:r>
              <a:rPr lang="sk-SK" sz="1800" dirty="0">
                <a:solidFill>
                  <a:schemeClr val="tx2"/>
                </a:solidFill>
              </a:rPr>
              <a:t>pomocou</a:t>
            </a:r>
          </a:p>
          <a:p>
            <a:r>
              <a:rPr lang="sk-SK" sz="1800" dirty="0" smtClean="0">
                <a:solidFill>
                  <a:schemeClr val="tx2"/>
                </a:solidFill>
              </a:rPr>
              <a:t>Neberieme KGK za súperov a dúfame, že ani geodeti by nás nemali  považovať za nepriateľov</a:t>
            </a:r>
            <a:r>
              <a:rPr lang="sk-SK" sz="1800" dirty="0">
                <a:solidFill>
                  <a:schemeClr val="tx2"/>
                </a:solidFill>
              </a:rPr>
              <a:t>, ale spolu v jednom </a:t>
            </a:r>
            <a:r>
              <a:rPr lang="sk-SK" sz="1800" dirty="0" smtClean="0">
                <a:solidFill>
                  <a:schemeClr val="tx2"/>
                </a:solidFill>
              </a:rPr>
              <a:t>REZORTE by </a:t>
            </a:r>
            <a:r>
              <a:rPr lang="sk-SK" sz="1800" dirty="0">
                <a:solidFill>
                  <a:schemeClr val="tx2"/>
                </a:solidFill>
              </a:rPr>
              <a:t>sme ako </a:t>
            </a:r>
            <a:r>
              <a:rPr lang="sk-SK" sz="1800" u="sng" dirty="0" err="1" smtClean="0">
                <a:solidFill>
                  <a:schemeClr val="tx2"/>
                </a:solidFill>
              </a:rPr>
              <a:t>profes</a:t>
            </a:r>
            <a:r>
              <a:rPr lang="sk-SK" sz="1800" u="sng" dirty="0" smtClean="0">
                <a:solidFill>
                  <a:schemeClr val="tx2"/>
                </a:solidFill>
              </a:rPr>
              <a:t> - patrioti </a:t>
            </a:r>
            <a:r>
              <a:rPr lang="sk-SK" sz="1800" dirty="0">
                <a:solidFill>
                  <a:schemeClr val="tx2"/>
                </a:solidFill>
              </a:rPr>
              <a:t>mali spolupracovať na viacerých frontoch s </a:t>
            </a:r>
            <a:r>
              <a:rPr lang="sk-SK" sz="1800" dirty="0" smtClean="0">
                <a:solidFill>
                  <a:schemeClr val="tx2"/>
                </a:solidFill>
              </a:rPr>
              <a:t>cieľom </a:t>
            </a:r>
            <a:r>
              <a:rPr lang="sk-SK" sz="1800" dirty="0">
                <a:solidFill>
                  <a:schemeClr val="tx2"/>
                </a:solidFill>
              </a:rPr>
              <a:t>vylepšiť podmienky pre ľudí pracujúcich v našom ťažko skúšanom </a:t>
            </a:r>
            <a:r>
              <a:rPr lang="sk-SK" sz="1800" dirty="0" smtClean="0">
                <a:solidFill>
                  <a:schemeClr val="tx2"/>
                </a:solidFill>
              </a:rPr>
              <a:t>rezorte </a:t>
            </a:r>
            <a:r>
              <a:rPr lang="sk-SK" sz="1800" b="1" i="1" u="sng" dirty="0" smtClean="0">
                <a:solidFill>
                  <a:schemeClr val="tx2"/>
                </a:solidFill>
              </a:rPr>
              <a:t>či v službách štátu, alebo v </a:t>
            </a:r>
            <a:r>
              <a:rPr lang="sk-SK" sz="1800" b="1" i="1" u="sng" dirty="0" err="1" smtClean="0">
                <a:solidFill>
                  <a:schemeClr val="tx2"/>
                </a:solidFill>
              </a:rPr>
              <a:t>komercií</a:t>
            </a:r>
            <a:r>
              <a:rPr lang="sk-SK" sz="1800" b="1" i="1" u="sng" dirty="0" smtClean="0">
                <a:solidFill>
                  <a:schemeClr val="tx2"/>
                </a:solidFill>
              </a:rPr>
              <a:t> a priniesť osoh občanom Slovenska</a:t>
            </a:r>
            <a:r>
              <a:rPr lang="sk-SK" sz="1800" dirty="0" smtClean="0">
                <a:solidFill>
                  <a:schemeClr val="tx2"/>
                </a:solidFill>
              </a:rPr>
              <a:t>. </a:t>
            </a:r>
            <a:endParaRPr lang="sk-SK" sz="1800" dirty="0">
              <a:solidFill>
                <a:schemeClr val="tx2"/>
              </a:solidFill>
            </a:endParaRPr>
          </a:p>
          <a:p>
            <a:pPr marL="0" indent="0">
              <a:buNone/>
            </a:pPr>
            <a:endParaRPr lang="sk-SK" sz="1800" i="1" dirty="0" smtClean="0"/>
          </a:p>
          <a:p>
            <a:endParaRPr lang="sk-SK" sz="1800" i="1" dirty="0" smtClean="0"/>
          </a:p>
          <a:p>
            <a:endParaRPr lang="sk-SK" sz="1400" dirty="0">
              <a:cs typeface="Arial" panose="020B0604020202020204" pitchFamily="34" charset="0"/>
            </a:endParaRPr>
          </a:p>
        </p:txBody>
      </p:sp>
      <p:pic>
        <p:nvPicPr>
          <p:cNvPr id="7" name="Picture 4" descr="C:\Users\michal.leitman\Documents\URAD_ULOHY\Prezentacie\Prezentacie_vedenie\logo_ugkk_solo.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16416" y="81151"/>
            <a:ext cx="663770" cy="268525"/>
          </a:xfrm>
          <a:prstGeom prst="rect">
            <a:avLst/>
          </a:prstGeom>
          <a:noFill/>
          <a:extLst>
            <a:ext uri="{909E8E84-426E-40DD-AFC4-6F175D3DCCD1}">
              <a14:hiddenFill xmlns:a14="http://schemas.microsoft.com/office/drawing/2010/main">
                <a:solidFill>
                  <a:srgbClr val="FFFFFF"/>
                </a:solidFill>
              </a14:hiddenFill>
            </a:ext>
          </a:extLst>
        </p:spPr>
      </p:pic>
      <p:sp>
        <p:nvSpPr>
          <p:cNvPr id="9" name="Nadpis 1"/>
          <p:cNvSpPr txBox="1">
            <a:spLocks/>
          </p:cNvSpPr>
          <p:nvPr/>
        </p:nvSpPr>
        <p:spPr>
          <a:xfrm>
            <a:off x="457200" y="533400"/>
            <a:ext cx="8229600" cy="807368"/>
          </a:xfrm>
          <a:prstGeom prst="rect">
            <a:avLst/>
          </a:prstGeom>
        </p:spPr>
        <p:txBody>
          <a:bodyPr vert="horz" lIns="91440" tIns="45720" rIns="91440" bIns="45720" rtlCol="0" anchor="ctr">
            <a:no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sk-SK" sz="2800" b="1" dirty="0" smtClean="0"/>
              <a:t> </a:t>
            </a:r>
            <a:r>
              <a:rPr lang="sk-SK" sz="2400" b="1" dirty="0" smtClean="0"/>
              <a:t>8. </a:t>
            </a:r>
            <a:r>
              <a:rPr lang="sk-SK" sz="2400" b="1" dirty="0"/>
              <a:t>Záver </a:t>
            </a:r>
            <a:endParaRPr lang="sk-SK" sz="2400" dirty="0"/>
          </a:p>
        </p:txBody>
      </p:sp>
    </p:spTree>
    <p:extLst>
      <p:ext uri="{BB962C8B-B14F-4D97-AF65-F5344CB8AC3E}">
        <p14:creationId xmlns:p14="http://schemas.microsoft.com/office/powerpoint/2010/main" val="21153591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737124"/>
            <a:ext cx="9151076" cy="6165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Nadpis 1"/>
          <p:cNvSpPr txBox="1">
            <a:spLocks/>
          </p:cNvSpPr>
          <p:nvPr/>
        </p:nvSpPr>
        <p:spPr>
          <a:xfrm>
            <a:off x="467544" y="2708920"/>
            <a:ext cx="8136904" cy="951853"/>
          </a:xfrm>
          <a:prstGeom prst="rect">
            <a:avLst/>
          </a:prstGeom>
        </p:spPr>
        <p:txBody>
          <a:bodyPr vert="horz" anchor="ctr">
            <a:no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fontAlgn="auto">
              <a:spcAft>
                <a:spcPts val="0"/>
              </a:spcAft>
              <a:defRPr/>
            </a:pPr>
            <a:r>
              <a:rPr lang="sk-SK" sz="3600" b="1" i="1" dirty="0" smtClean="0">
                <a:solidFill>
                  <a:srgbClr val="002060"/>
                </a:solidFill>
              </a:rPr>
              <a:t>Ďakujem za pozornosť</a:t>
            </a:r>
            <a:endParaRPr lang="sk-SK" sz="3600" b="1" i="1" dirty="0">
              <a:solidFill>
                <a:srgbClr val="002060"/>
              </a:solidFill>
            </a:endParaRPr>
          </a:p>
        </p:txBody>
      </p:sp>
      <p:pic>
        <p:nvPicPr>
          <p:cNvPr id="12292" name="Picture 4" descr="C:\Users\michal.leitman\Documents\URAD_ULOHY\Prezentacie\Prezentacie_vedenie\logo_ugkk_sol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2173" y="548680"/>
            <a:ext cx="2847643" cy="1152001"/>
          </a:xfrm>
          <a:prstGeom prst="rect">
            <a:avLst/>
          </a:prstGeom>
          <a:noFill/>
          <a:extLst>
            <a:ext uri="{909E8E84-426E-40DD-AFC4-6F175D3DCCD1}">
              <a14:hiddenFill xmlns:a14="http://schemas.microsoft.com/office/drawing/2010/main">
                <a:solidFill>
                  <a:srgbClr val="FFFFFF"/>
                </a:solidFill>
              </a14:hiddenFill>
            </a:ext>
          </a:extLst>
        </p:spPr>
      </p:pic>
      <p:sp>
        <p:nvSpPr>
          <p:cNvPr id="8" name="Obdĺžnik 7"/>
          <p:cNvSpPr/>
          <p:nvPr/>
        </p:nvSpPr>
        <p:spPr>
          <a:xfrm>
            <a:off x="251520" y="6381328"/>
            <a:ext cx="8496944" cy="523220"/>
          </a:xfrm>
          <a:prstGeom prst="rect">
            <a:avLst/>
          </a:prstGeom>
        </p:spPr>
        <p:txBody>
          <a:bodyPr wrap="square">
            <a:spAutoFit/>
          </a:bodyPr>
          <a:lstStyle/>
          <a:p>
            <a:pPr algn="r"/>
            <a:r>
              <a:rPr lang="sk-SK" sz="1400" b="1" dirty="0" smtClean="0"/>
              <a:t>                                                                                                                     Bratislava, 02.10.2020</a:t>
            </a:r>
            <a:endParaRPr lang="sk-SK" sz="1400" b="1" dirty="0"/>
          </a:p>
          <a:p>
            <a:endParaRPr lang="sk-SK" sz="1400" b="1" dirty="0"/>
          </a:p>
        </p:txBody>
      </p:sp>
      <p:pic>
        <p:nvPicPr>
          <p:cNvPr id="6" name="Picture 4" descr="C:\Users\michal.leitman\Documents\URAD_ULOHY\Prezentacie\Prezentacie_vedenie\logo_ugkk_sol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16416" y="81151"/>
            <a:ext cx="663770" cy="268525"/>
          </a:xfrm>
          <a:prstGeom prst="rect">
            <a:avLst/>
          </a:prstGeom>
          <a:noFill/>
          <a:extLst>
            <a:ext uri="{909E8E84-426E-40DD-AFC4-6F175D3DCCD1}">
              <a14:hiddenFill xmlns:a14="http://schemas.microsoft.com/office/drawing/2010/main">
                <a:solidFill>
                  <a:srgbClr val="FFFFFF"/>
                </a:solidFill>
              </a14:hiddenFill>
            </a:ext>
          </a:extLst>
        </p:spPr>
      </p:pic>
      <p:sp>
        <p:nvSpPr>
          <p:cNvPr id="3" name="BlokTextu 2"/>
          <p:cNvSpPr txBox="1"/>
          <p:nvPr/>
        </p:nvSpPr>
        <p:spPr>
          <a:xfrm>
            <a:off x="251520" y="2306690"/>
            <a:ext cx="7972904" cy="646331"/>
          </a:xfrm>
          <a:prstGeom prst="rect">
            <a:avLst/>
          </a:prstGeom>
          <a:noFill/>
        </p:spPr>
        <p:txBody>
          <a:bodyPr wrap="square" rtlCol="0">
            <a:spAutoFit/>
          </a:bodyPr>
          <a:lstStyle/>
          <a:p>
            <a:pPr algn="ctr"/>
            <a:r>
              <a:rPr lang="sk-SK" dirty="0"/>
              <a:t>Podávam Vám ruku a dvere máte u mňa aj u </a:t>
            </a:r>
            <a:r>
              <a:rPr lang="sk-SK" dirty="0" smtClean="0"/>
              <a:t>podpredsedu Vladimíra </a:t>
            </a:r>
            <a:r>
              <a:rPr lang="sk-SK" dirty="0" err="1" smtClean="0"/>
              <a:t>Raškoviča</a:t>
            </a:r>
            <a:r>
              <a:rPr lang="sk-SK" dirty="0" smtClean="0"/>
              <a:t> aj na </a:t>
            </a:r>
            <a:r>
              <a:rPr lang="sk-SK" smtClean="0"/>
              <a:t>ÚGKK vždy </a:t>
            </a:r>
            <a:r>
              <a:rPr lang="sk-SK" dirty="0" smtClean="0"/>
              <a:t>otvorené</a:t>
            </a:r>
            <a:r>
              <a:rPr lang="sk-SK" dirty="0"/>
              <a:t>.</a:t>
            </a:r>
          </a:p>
        </p:txBody>
      </p:sp>
    </p:spTree>
    <p:extLst>
      <p:ext uri="{BB962C8B-B14F-4D97-AF65-F5344CB8AC3E}">
        <p14:creationId xmlns:p14="http://schemas.microsoft.com/office/powerpoint/2010/main" val="500074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sk-SK" dirty="0" smtClean="0"/>
              <a:t>Obsah:</a:t>
            </a:r>
            <a:endParaRPr lang="sk-SK" dirty="0"/>
          </a:p>
        </p:txBody>
      </p:sp>
      <p:sp>
        <p:nvSpPr>
          <p:cNvPr id="3" name="Zástupný symbol obsahu 2"/>
          <p:cNvSpPr>
            <a:spLocks noGrp="1"/>
          </p:cNvSpPr>
          <p:nvPr>
            <p:ph idx="1"/>
          </p:nvPr>
        </p:nvSpPr>
        <p:spPr>
          <a:xfrm>
            <a:off x="457200" y="1340768"/>
            <a:ext cx="8229600" cy="5136232"/>
          </a:xfrm>
        </p:spPr>
        <p:txBody>
          <a:bodyPr>
            <a:normAutofit/>
          </a:bodyPr>
          <a:lstStyle/>
          <a:p>
            <a:endParaRPr lang="sk-SK" dirty="0" smtClean="0"/>
          </a:p>
          <a:p>
            <a:r>
              <a:rPr lang="sk-SK" dirty="0" smtClean="0"/>
              <a:t>1. Úvod a krátke predstavenie sa – Kto je Ján MRVA?</a:t>
            </a:r>
            <a:endParaRPr lang="sk-SK" dirty="0"/>
          </a:p>
          <a:p>
            <a:r>
              <a:rPr lang="sk-SK" dirty="0" smtClean="0"/>
              <a:t>2. </a:t>
            </a:r>
            <a:r>
              <a:rPr lang="sk-SK" dirty="0"/>
              <a:t>Status </a:t>
            </a:r>
            <a:r>
              <a:rPr lang="sk-SK" dirty="0" err="1"/>
              <a:t>quo</a:t>
            </a:r>
            <a:r>
              <a:rPr lang="sk-SK" dirty="0"/>
              <a:t> </a:t>
            </a:r>
            <a:r>
              <a:rPr lang="sk-SK" dirty="0" smtClean="0"/>
              <a:t>a neblahé dedičstvo na ÚGKK</a:t>
            </a:r>
            <a:endParaRPr lang="sk-SK" dirty="0"/>
          </a:p>
          <a:p>
            <a:r>
              <a:rPr lang="sk-SK" dirty="0" smtClean="0"/>
              <a:t>3. Ponuka na spoluprácu s KGK a jej možnosti </a:t>
            </a:r>
          </a:p>
          <a:p>
            <a:r>
              <a:rPr lang="sk-SK" dirty="0" smtClean="0"/>
              <a:t>4. Plány ÚGKK </a:t>
            </a:r>
            <a:r>
              <a:rPr lang="sk-SK" dirty="0"/>
              <a:t>v </a:t>
            </a:r>
            <a:r>
              <a:rPr lang="sk-SK" dirty="0" smtClean="0"/>
              <a:t>legislatíve </a:t>
            </a:r>
            <a:endParaRPr lang="sk-SK" dirty="0"/>
          </a:p>
          <a:p>
            <a:r>
              <a:rPr lang="sk-SK" dirty="0"/>
              <a:t>5</a:t>
            </a:r>
            <a:r>
              <a:rPr lang="sk-SK" dirty="0" smtClean="0"/>
              <a:t>. Plány </a:t>
            </a:r>
            <a:r>
              <a:rPr lang="sk-SK" dirty="0"/>
              <a:t>ÚGKK </a:t>
            </a:r>
            <a:r>
              <a:rPr lang="sk-SK" dirty="0" smtClean="0"/>
              <a:t>v KN </a:t>
            </a:r>
          </a:p>
          <a:p>
            <a:r>
              <a:rPr lang="sk-SK" dirty="0" smtClean="0"/>
              <a:t>6. Plány </a:t>
            </a:r>
            <a:r>
              <a:rPr lang="sk-SK" dirty="0"/>
              <a:t>ÚGKK </a:t>
            </a:r>
            <a:r>
              <a:rPr lang="sk-SK" dirty="0" smtClean="0"/>
              <a:t>v</a:t>
            </a:r>
            <a:r>
              <a:rPr lang="sk-SK" dirty="0"/>
              <a:t> </a:t>
            </a:r>
            <a:r>
              <a:rPr lang="sk-SK" dirty="0" smtClean="0"/>
              <a:t>G a K</a:t>
            </a:r>
            <a:r>
              <a:rPr lang="sk-SK" dirty="0"/>
              <a:t> </a:t>
            </a:r>
          </a:p>
          <a:p>
            <a:r>
              <a:rPr lang="sk-SK" dirty="0"/>
              <a:t>7</a:t>
            </a:r>
            <a:r>
              <a:rPr lang="sk-SK" dirty="0" smtClean="0"/>
              <a:t>. Plány </a:t>
            </a:r>
            <a:r>
              <a:rPr lang="sk-SK" dirty="0"/>
              <a:t>ÚGKK </a:t>
            </a:r>
            <a:r>
              <a:rPr lang="sk-SK" dirty="0" smtClean="0"/>
              <a:t>v</a:t>
            </a:r>
            <a:r>
              <a:rPr lang="sk-SK" dirty="0"/>
              <a:t> </a:t>
            </a:r>
            <a:r>
              <a:rPr lang="sk-SK" dirty="0" smtClean="0"/>
              <a:t>oblasti EU fondov</a:t>
            </a:r>
            <a:endParaRPr lang="sk-SK" dirty="0"/>
          </a:p>
          <a:p>
            <a:r>
              <a:rPr lang="sk-SK" dirty="0"/>
              <a:t>8</a:t>
            </a:r>
            <a:r>
              <a:rPr lang="sk-SK" dirty="0" smtClean="0"/>
              <a:t>. Záver – Keď spolu zaberieme, bude dobre</a:t>
            </a:r>
            <a:endParaRPr lang="sk-SK" dirty="0"/>
          </a:p>
          <a:p>
            <a:endParaRPr lang="sk-SK" dirty="0"/>
          </a:p>
        </p:txBody>
      </p:sp>
    </p:spTree>
    <p:extLst>
      <p:ext uri="{BB962C8B-B14F-4D97-AF65-F5344CB8AC3E}">
        <p14:creationId xmlns:p14="http://schemas.microsoft.com/office/powerpoint/2010/main" val="35851950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251520" y="548680"/>
            <a:ext cx="8435280" cy="576064"/>
          </a:xfrm>
        </p:spPr>
        <p:txBody>
          <a:bodyPr>
            <a:normAutofit/>
          </a:bodyPr>
          <a:lstStyle/>
          <a:p>
            <a:r>
              <a:rPr lang="sk-SK" sz="2400" b="1" dirty="0" smtClean="0"/>
              <a:t>1. </a:t>
            </a:r>
            <a:r>
              <a:rPr lang="sk-SK" sz="2400" b="1" dirty="0"/>
              <a:t>Úvod a krátke predstavenie sa </a:t>
            </a:r>
          </a:p>
        </p:txBody>
      </p:sp>
      <p:sp>
        <p:nvSpPr>
          <p:cNvPr id="3" name="Zástupný symbol obsahu 2"/>
          <p:cNvSpPr>
            <a:spLocks noGrp="1"/>
          </p:cNvSpPr>
          <p:nvPr>
            <p:ph idx="1"/>
          </p:nvPr>
        </p:nvSpPr>
        <p:spPr>
          <a:xfrm>
            <a:off x="107504" y="1268760"/>
            <a:ext cx="8579296" cy="5208240"/>
          </a:xfrm>
        </p:spPr>
        <p:txBody>
          <a:bodyPr>
            <a:normAutofit/>
          </a:bodyPr>
          <a:lstStyle/>
          <a:p>
            <a:pPr marL="0" indent="0">
              <a:buNone/>
            </a:pPr>
            <a:r>
              <a:rPr lang="sk-SK" sz="2000" b="1" u="sng" dirty="0" smtClean="0"/>
              <a:t>Ing. Ján MRVA – 17.10.1969 Bratislava </a:t>
            </a:r>
          </a:p>
          <a:p>
            <a:pPr marL="0" indent="0">
              <a:buNone/>
            </a:pPr>
            <a:r>
              <a:rPr lang="sk-SK" sz="2000" dirty="0"/>
              <a:t>       </a:t>
            </a:r>
            <a:endParaRPr lang="sk-SK" sz="2000" dirty="0" smtClean="0"/>
          </a:p>
          <a:p>
            <a:r>
              <a:rPr lang="sk-SK" sz="1800" dirty="0" smtClean="0"/>
              <a:t>1984 -1988 – gymnázium Makarenkova - Bratislava</a:t>
            </a:r>
          </a:p>
          <a:p>
            <a:r>
              <a:rPr lang="sk-SK" sz="1800" dirty="0" smtClean="0"/>
              <a:t>1988 - 06/1992 úspešné ukončenie STU už ako ženatý s dieťaťom</a:t>
            </a:r>
          </a:p>
          <a:p>
            <a:r>
              <a:rPr lang="sk-SK" sz="1800" dirty="0" smtClean="0"/>
              <a:t>08/1992 nástup na mapovanie  </a:t>
            </a:r>
            <a:r>
              <a:rPr lang="sk-SK" sz="1800" dirty="0"/>
              <a:t>a </a:t>
            </a:r>
            <a:r>
              <a:rPr lang="sk-SK" sz="1800" dirty="0" smtClean="0"/>
              <a:t>o rok na Správu katastra BA mesto</a:t>
            </a:r>
            <a:r>
              <a:rPr lang="sk-SK" sz="1800" dirty="0"/>
              <a:t> </a:t>
            </a:r>
          </a:p>
          <a:p>
            <a:r>
              <a:rPr lang="sk-SK" sz="1800" dirty="0" smtClean="0"/>
              <a:t>1995 </a:t>
            </a:r>
            <a:r>
              <a:rPr lang="sk-SK" sz="1800" dirty="0"/>
              <a:t>Ú</a:t>
            </a:r>
            <a:r>
              <a:rPr lang="sk-SK" sz="1800" dirty="0" smtClean="0"/>
              <a:t>GKK - 2 mesiace a samostatný referent pre SGI (VKM </a:t>
            </a:r>
            <a:r>
              <a:rPr lang="sk-SK" sz="1800" dirty="0" err="1" smtClean="0"/>
              <a:t>Kokeš</a:t>
            </a:r>
            <a:r>
              <a:rPr lang="sk-SK" sz="1800" dirty="0" smtClean="0"/>
              <a:t>)</a:t>
            </a:r>
          </a:p>
          <a:p>
            <a:r>
              <a:rPr lang="sk-SK" sz="1800" dirty="0" smtClean="0"/>
              <a:t>1995 – začiatok podnikanie v G a K neskôr ako GEP </a:t>
            </a:r>
            <a:r>
              <a:rPr lang="sk-SK" sz="1800" dirty="0" err="1" smtClean="0"/>
              <a:t>s.r.o</a:t>
            </a:r>
            <a:r>
              <a:rPr lang="sk-SK" sz="1800" dirty="0" smtClean="0"/>
              <a:t>.  -  </a:t>
            </a:r>
            <a:r>
              <a:rPr lang="sk-SK" sz="1800" dirty="0" err="1" smtClean="0"/>
              <a:t>geometráky</a:t>
            </a:r>
            <a:r>
              <a:rPr lang="sk-SK" sz="1800" dirty="0" smtClean="0"/>
              <a:t>, </a:t>
            </a:r>
            <a:r>
              <a:rPr lang="sk-SK" sz="1800" dirty="0" err="1" smtClean="0"/>
              <a:t>vytyčovačky</a:t>
            </a:r>
            <a:r>
              <a:rPr lang="sk-SK" sz="1800" dirty="0" smtClean="0"/>
              <a:t>, polohopisy, </a:t>
            </a:r>
            <a:r>
              <a:rPr lang="sk-SK" sz="1800" dirty="0"/>
              <a:t>4 </a:t>
            </a:r>
            <a:r>
              <a:rPr lang="sk-SK" sz="1800" dirty="0" smtClean="0"/>
              <a:t>ROEPY</a:t>
            </a:r>
            <a:endParaRPr lang="sk-SK" sz="1800" dirty="0"/>
          </a:p>
          <a:p>
            <a:r>
              <a:rPr lang="sk-SK" sz="1800" dirty="0" smtClean="0"/>
              <a:t>1997 skúšky na AG a člen KGK </a:t>
            </a:r>
            <a:r>
              <a:rPr lang="sk-SK" sz="1800" dirty="0"/>
              <a:t> </a:t>
            </a:r>
          </a:p>
          <a:p>
            <a:r>
              <a:rPr lang="sk-SK" sz="1800" dirty="0" smtClean="0"/>
              <a:t>2004 skúšky na  </a:t>
            </a:r>
            <a:r>
              <a:rPr lang="sk-SK" sz="1800" dirty="0" err="1" smtClean="0"/>
              <a:t>autoriz</a:t>
            </a:r>
            <a:r>
              <a:rPr lang="sk-SK" sz="1800" dirty="0" smtClean="0"/>
              <a:t>. projektanta PÚ </a:t>
            </a:r>
            <a:r>
              <a:rPr lang="sk-SK" sz="1800" dirty="0"/>
              <a:t> </a:t>
            </a:r>
          </a:p>
          <a:p>
            <a:r>
              <a:rPr lang="sk-SK" sz="1800" dirty="0" smtClean="0"/>
              <a:t>12/2006 – 12/2018 starosta </a:t>
            </a:r>
            <a:r>
              <a:rPr lang="sk-SK" sz="1800" dirty="0" err="1" smtClean="0"/>
              <a:t>mč</a:t>
            </a:r>
            <a:r>
              <a:rPr lang="sk-SK" sz="1800" dirty="0" smtClean="0"/>
              <a:t>. Ba – Vajnory – úspešné projekty cyklotrás </a:t>
            </a:r>
            <a:r>
              <a:rPr lang="sk-SK" sz="1800" dirty="0" err="1" smtClean="0"/>
              <a:t>Jurava</a:t>
            </a:r>
            <a:r>
              <a:rPr lang="sk-SK" sz="1800" dirty="0" smtClean="0"/>
              <a:t>, obnova námestí, 2 škôlky, školy, Nový dom kultúry </a:t>
            </a:r>
            <a:endParaRPr lang="sk-SK" sz="1800" dirty="0"/>
          </a:p>
          <a:p>
            <a:r>
              <a:rPr lang="sk-SK" sz="1800" dirty="0" smtClean="0"/>
              <a:t>2018 </a:t>
            </a:r>
            <a:r>
              <a:rPr lang="sk-SK" sz="1800" dirty="0"/>
              <a:t>opäť </a:t>
            </a:r>
            <a:r>
              <a:rPr lang="sk-SK" sz="1800" dirty="0" smtClean="0"/>
              <a:t>geodet f. GEP </a:t>
            </a:r>
            <a:r>
              <a:rPr lang="sk-SK" sz="1800" dirty="0" err="1" smtClean="0"/>
              <a:t>s.r.o</a:t>
            </a:r>
            <a:r>
              <a:rPr lang="sk-SK" sz="1800" dirty="0" smtClean="0"/>
              <a:t>. </a:t>
            </a:r>
            <a:r>
              <a:rPr lang="sk-SK" sz="1800" dirty="0"/>
              <a:t>a politik </a:t>
            </a:r>
            <a:r>
              <a:rPr lang="sk-SK" sz="1800" dirty="0" smtClean="0"/>
              <a:t>– čo je v spojení výhoda pre náš   rezort ÚGKK</a:t>
            </a:r>
            <a:endParaRPr lang="sk-SK" sz="1800" dirty="0"/>
          </a:p>
          <a:p>
            <a:r>
              <a:rPr lang="sk-SK" sz="1800" dirty="0" smtClean="0"/>
              <a:t>08/2020 - predseda ÚGKK</a:t>
            </a:r>
            <a:endParaRPr lang="sk-SK" sz="1800" dirty="0"/>
          </a:p>
          <a:p>
            <a:endParaRPr lang="sk-SK" sz="2000" dirty="0"/>
          </a:p>
        </p:txBody>
      </p:sp>
    </p:spTree>
    <p:extLst>
      <p:ext uri="{BB962C8B-B14F-4D97-AF65-F5344CB8AC3E}">
        <p14:creationId xmlns:p14="http://schemas.microsoft.com/office/powerpoint/2010/main" val="15790428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533400"/>
            <a:ext cx="8229600" cy="591344"/>
          </a:xfrm>
        </p:spPr>
        <p:txBody>
          <a:bodyPr>
            <a:normAutofit/>
          </a:bodyPr>
          <a:lstStyle/>
          <a:p>
            <a:r>
              <a:rPr lang="sk-SK" sz="2400" b="1" dirty="0"/>
              <a:t>2. Status </a:t>
            </a:r>
            <a:r>
              <a:rPr lang="sk-SK" sz="2400" b="1" dirty="0" err="1"/>
              <a:t>quo</a:t>
            </a:r>
            <a:r>
              <a:rPr lang="sk-SK" sz="2400" b="1" dirty="0"/>
              <a:t> a neblahé dedičstvo na </a:t>
            </a:r>
            <a:r>
              <a:rPr lang="sk-SK" sz="2400" b="1" dirty="0" smtClean="0"/>
              <a:t>ÚGKK</a:t>
            </a:r>
            <a:endParaRPr lang="sk-SK" sz="2400" dirty="0"/>
          </a:p>
        </p:txBody>
      </p:sp>
      <p:sp>
        <p:nvSpPr>
          <p:cNvPr id="3" name="Zástupný symbol obsahu 2"/>
          <p:cNvSpPr>
            <a:spLocks noGrp="1"/>
          </p:cNvSpPr>
          <p:nvPr>
            <p:ph idx="1"/>
          </p:nvPr>
        </p:nvSpPr>
        <p:spPr>
          <a:xfrm>
            <a:off x="457200" y="1412776"/>
            <a:ext cx="8229600" cy="5112568"/>
          </a:xfrm>
        </p:spPr>
        <p:txBody>
          <a:bodyPr>
            <a:normAutofit fontScale="92500"/>
          </a:bodyPr>
          <a:lstStyle/>
          <a:p>
            <a:r>
              <a:rPr lang="sk-SK" sz="1400" b="1" u="sng" dirty="0" smtClean="0"/>
              <a:t>-</a:t>
            </a:r>
            <a:r>
              <a:rPr lang="sk-SK" sz="1400" b="1" u="sng" dirty="0"/>
              <a:t> </a:t>
            </a:r>
            <a:r>
              <a:rPr lang="sk-SK" sz="1400" b="1" u="sng" dirty="0" smtClean="0"/>
              <a:t>Pozitívum </a:t>
            </a:r>
            <a:r>
              <a:rPr lang="sk-SK" sz="1400" dirty="0" smtClean="0"/>
              <a:t>- na ÚGKK pracuje </a:t>
            </a:r>
            <a:r>
              <a:rPr lang="sk-SK" sz="1400" dirty="0"/>
              <a:t>veľa </a:t>
            </a:r>
            <a:r>
              <a:rPr lang="sk-SK" sz="1400" u="sng" dirty="0"/>
              <a:t>šikovných </a:t>
            </a:r>
            <a:r>
              <a:rPr lang="sk-SK" sz="1400" u="sng" dirty="0" smtClean="0"/>
              <a:t>ľudí, </a:t>
            </a:r>
            <a:r>
              <a:rPr lang="sk-SK" sz="1400" u="sng" dirty="0"/>
              <a:t>hlavne geodetov a právnikov </a:t>
            </a:r>
            <a:r>
              <a:rPr lang="sk-SK" sz="1400" dirty="0" smtClean="0"/>
              <a:t>, čo je veľký potenciál pre rozvoj rezortu a títo ľudia odo mňa dostanú zelenú na projekty, ktoré tu dlho spali a teda v nich nie je zakopaný </a:t>
            </a:r>
            <a:r>
              <a:rPr lang="sk-SK" sz="1400" dirty="0"/>
              <a:t>pes zlej reputácie </a:t>
            </a:r>
            <a:r>
              <a:rPr lang="sk-SK" sz="1400" dirty="0" smtClean="0"/>
              <a:t>nášho rezortu vo verejnosti</a:t>
            </a:r>
            <a:endParaRPr lang="sk-SK" sz="1400" dirty="0"/>
          </a:p>
          <a:p>
            <a:endParaRPr lang="sk-SK" sz="1400" dirty="0" smtClean="0"/>
          </a:p>
          <a:p>
            <a:r>
              <a:rPr lang="sk-SK" sz="1400" dirty="0" smtClean="0"/>
              <a:t>-</a:t>
            </a:r>
            <a:r>
              <a:rPr lang="sk-SK" sz="1400" dirty="0"/>
              <a:t> </a:t>
            </a:r>
            <a:r>
              <a:rPr lang="sk-SK" sz="1400" dirty="0" smtClean="0"/>
              <a:t>Zdedené </a:t>
            </a:r>
            <a:r>
              <a:rPr lang="sk-SK" sz="1400" b="1" i="1" u="sng" dirty="0"/>
              <a:t>neskutočné množstvo </a:t>
            </a:r>
            <a:r>
              <a:rPr lang="sk-SK" sz="1400" b="1" i="1" u="sng" dirty="0" smtClean="0"/>
              <a:t>neriešených, alebo zle riešených problémov ÚGKK </a:t>
            </a:r>
            <a:r>
              <a:rPr lang="sk-SK" sz="1400" dirty="0" smtClean="0"/>
              <a:t>a to nielen s </a:t>
            </a:r>
            <a:r>
              <a:rPr lang="sk-SK" sz="1400" dirty="0"/>
              <a:t> </a:t>
            </a:r>
            <a:r>
              <a:rPr lang="sk-SK" sz="1400" dirty="0" err="1"/>
              <a:t>expirovanými</a:t>
            </a:r>
            <a:r>
              <a:rPr lang="sk-SK" sz="1400" dirty="0"/>
              <a:t> </a:t>
            </a:r>
            <a:r>
              <a:rPr lang="sk-SK" sz="1400" dirty="0" smtClean="0"/>
              <a:t>VO (</a:t>
            </a:r>
            <a:r>
              <a:rPr lang="sk-SK" sz="1400" dirty="0" err="1" smtClean="0"/>
              <a:t>verejn</a:t>
            </a:r>
            <a:r>
              <a:rPr lang="sk-SK" sz="1400" dirty="0" smtClean="0"/>
              <a:t>. </a:t>
            </a:r>
            <a:r>
              <a:rPr lang="sk-SK" sz="1400" dirty="0" err="1" smtClean="0"/>
              <a:t>obstar</a:t>
            </a:r>
            <a:r>
              <a:rPr lang="sk-SK" sz="1400" dirty="0" smtClean="0"/>
              <a:t>.)  </a:t>
            </a:r>
            <a:r>
              <a:rPr lang="sk-SK" sz="1400" dirty="0"/>
              <a:t>cca 20 zväčša v </a:t>
            </a:r>
            <a:r>
              <a:rPr lang="sk-SK" sz="1400" dirty="0" smtClean="0"/>
              <a:t>oblasti  IT, dobre mediálne známe aj laickej verejnosti ESKN - </a:t>
            </a:r>
            <a:r>
              <a:rPr lang="sk-SK" sz="1400" dirty="0" err="1" smtClean="0"/>
              <a:t>elektornizácia</a:t>
            </a:r>
            <a:r>
              <a:rPr lang="sk-SK" sz="1400" dirty="0" smtClean="0"/>
              <a:t> </a:t>
            </a:r>
            <a:r>
              <a:rPr lang="sk-SK" sz="1400" dirty="0"/>
              <a:t>a VO na </a:t>
            </a:r>
            <a:r>
              <a:rPr lang="sk-SK" sz="1400" dirty="0" err="1" smtClean="0"/>
              <a:t>komunik</a:t>
            </a:r>
            <a:r>
              <a:rPr lang="sk-SK" sz="1400" dirty="0" smtClean="0"/>
              <a:t>. Infraštruktúru, kvôli ktorým musím od začiatku </a:t>
            </a:r>
            <a:r>
              <a:rPr lang="sk-SK" sz="1400" u="sng" dirty="0" smtClean="0"/>
              <a:t>behať </a:t>
            </a:r>
            <a:r>
              <a:rPr lang="sk-SK" sz="1400" u="sng" dirty="0"/>
              <a:t>na </a:t>
            </a:r>
            <a:r>
              <a:rPr lang="sk-SK" sz="1400" u="sng" dirty="0" smtClean="0"/>
              <a:t>NAKA</a:t>
            </a:r>
            <a:r>
              <a:rPr lang="sk-SK" sz="1400" dirty="0" smtClean="0"/>
              <a:t>, </a:t>
            </a:r>
            <a:r>
              <a:rPr lang="sk-SK" sz="1400" dirty="0"/>
              <a:t>keďže </a:t>
            </a:r>
            <a:r>
              <a:rPr lang="sk-SK" sz="1400" dirty="0" smtClean="0"/>
              <a:t>po kontrolách NKU</a:t>
            </a:r>
            <a:r>
              <a:rPr lang="sk-SK" sz="1400" dirty="0"/>
              <a:t>, UVA a </a:t>
            </a:r>
            <a:r>
              <a:rPr lang="sk-SK" sz="1400" dirty="0" smtClean="0"/>
              <a:t>UVO ich považuje </a:t>
            </a:r>
            <a:r>
              <a:rPr lang="sk-SK" sz="1400" u="sng" dirty="0" smtClean="0"/>
              <a:t>za vyšetrenia hodné </a:t>
            </a:r>
            <a:r>
              <a:rPr lang="sk-SK" sz="1400" dirty="0" smtClean="0"/>
              <a:t>a nielen oni, ale aj ja a predpokladám, že aj Vy, keďže financie z nich sa dali v našom rezorte využiť určite </a:t>
            </a:r>
            <a:r>
              <a:rPr lang="sk-SK" sz="1400" u="sng" dirty="0" smtClean="0"/>
              <a:t>účelnejšie a efektívnejšie – škoda aj námahy aj času aj financií</a:t>
            </a:r>
            <a:endParaRPr lang="sk-SK" sz="1400" u="sng" dirty="0"/>
          </a:p>
          <a:p>
            <a:endParaRPr lang="sk-SK" sz="1400" dirty="0" smtClean="0"/>
          </a:p>
          <a:p>
            <a:r>
              <a:rPr lang="sk-SK" sz="1400" dirty="0" smtClean="0"/>
              <a:t>-</a:t>
            </a:r>
            <a:r>
              <a:rPr lang="sk-SK" sz="1400" dirty="0"/>
              <a:t> </a:t>
            </a:r>
            <a:r>
              <a:rPr lang="sk-SK" sz="1400" dirty="0" smtClean="0"/>
              <a:t>Určite máte na to aj vy svoj názor, </a:t>
            </a:r>
            <a:r>
              <a:rPr lang="sk-SK" sz="1400" dirty="0"/>
              <a:t>ale ja </a:t>
            </a:r>
            <a:r>
              <a:rPr lang="sk-SK" sz="1400" u="sng" dirty="0"/>
              <a:t>venujem </a:t>
            </a:r>
            <a:r>
              <a:rPr lang="sk-SK" sz="1400" u="sng" dirty="0" smtClean="0"/>
              <a:t>80</a:t>
            </a:r>
            <a:r>
              <a:rPr lang="sk-SK" sz="1400" u="sng" dirty="0"/>
              <a:t>% času len </a:t>
            </a:r>
            <a:r>
              <a:rPr lang="sk-SK" sz="1400" u="sng" dirty="0" smtClean="0"/>
              <a:t>haseniu </a:t>
            </a:r>
            <a:r>
              <a:rPr lang="sk-SK" sz="1400" dirty="0" smtClean="0"/>
              <a:t>dlhodobých, ale aj novoobjavených problémov na ÚGKK </a:t>
            </a:r>
            <a:r>
              <a:rPr lang="sk-SK" sz="1400" dirty="0"/>
              <a:t>a </a:t>
            </a:r>
            <a:r>
              <a:rPr lang="sk-SK" sz="1400" dirty="0" smtClean="0"/>
              <a:t>o menej času mi zostáva na prácu </a:t>
            </a:r>
            <a:r>
              <a:rPr lang="sk-SK" sz="1400" u="sng" dirty="0" smtClean="0"/>
              <a:t>pre úspešnú geodetickú budúcnosť nášho rezortu</a:t>
            </a:r>
            <a:r>
              <a:rPr lang="sk-SK" sz="1400" dirty="0" smtClean="0"/>
              <a:t>, ale dúfam, že do konca roku zásadné problémy posunieme výrazne k úspešnému ukončeniu a nastavím prac. tímy na jednotlivé rozvojové oblasti rezortu      </a:t>
            </a:r>
            <a:endParaRPr lang="sk-SK" sz="1400" dirty="0"/>
          </a:p>
          <a:p>
            <a:endParaRPr lang="sk-SK" sz="1400" dirty="0" smtClean="0"/>
          </a:p>
          <a:p>
            <a:r>
              <a:rPr lang="sk-SK" sz="1400" dirty="0" smtClean="0"/>
              <a:t>-</a:t>
            </a:r>
            <a:r>
              <a:rPr lang="sk-SK" sz="1400" dirty="0"/>
              <a:t> </a:t>
            </a:r>
            <a:r>
              <a:rPr lang="sk-SK" sz="1400" dirty="0" smtClean="0"/>
              <a:t> Dopĺňam si pracovný kolektív o toľko potrebných</a:t>
            </a:r>
            <a:r>
              <a:rPr lang="sk-SK" sz="1400" u="sng" dirty="0" smtClean="0"/>
              <a:t> dvoch expertov - IT systémových architektov</a:t>
            </a:r>
            <a:r>
              <a:rPr lang="sk-SK" sz="1400" dirty="0" smtClean="0"/>
              <a:t>, ktorí tu už roky mali byť a strážiť IT projekty, aby sa nedostali tam kde dnes sú. </a:t>
            </a:r>
            <a:endParaRPr lang="sk-SK" sz="1400" dirty="0"/>
          </a:p>
          <a:p>
            <a:endParaRPr lang="sk-SK" sz="1400" dirty="0" smtClean="0"/>
          </a:p>
          <a:p>
            <a:r>
              <a:rPr lang="sk-SK" sz="1400" dirty="0" smtClean="0"/>
              <a:t>- Chcem si zriadiť pracovné poradné odborné komisie na oblasti – KN - PÚ a </a:t>
            </a:r>
            <a:r>
              <a:rPr lang="sk-SK" sz="1400" dirty="0" err="1" smtClean="0"/>
              <a:t>GaK</a:t>
            </a:r>
            <a:endParaRPr lang="sk-SK" sz="1400" dirty="0"/>
          </a:p>
          <a:p>
            <a:endParaRPr lang="sk-SK" sz="1400" dirty="0" smtClean="0"/>
          </a:p>
          <a:p>
            <a:r>
              <a:rPr lang="sk-SK" sz="1400" dirty="0" smtClean="0"/>
              <a:t>- Výzvou je do </a:t>
            </a:r>
            <a:r>
              <a:rPr lang="sk-SK" sz="1400" dirty="0"/>
              <a:t>konca roka 2020 </a:t>
            </a:r>
            <a:r>
              <a:rPr lang="sk-SK" sz="1400" dirty="0" smtClean="0"/>
              <a:t>pripraviť spolu s kolegami </a:t>
            </a:r>
            <a:r>
              <a:rPr lang="sk-SK" sz="1400" u="sng" dirty="0"/>
              <a:t>K</a:t>
            </a:r>
            <a:r>
              <a:rPr lang="sk-SK" sz="1400" u="sng" dirty="0" smtClean="0"/>
              <a:t>oncepciu </a:t>
            </a:r>
            <a:r>
              <a:rPr lang="sk-SK" sz="1400" u="sng" dirty="0"/>
              <a:t>rozvoja rezortu na roky </a:t>
            </a:r>
            <a:r>
              <a:rPr lang="sk-SK" sz="1400" u="sng" dirty="0" smtClean="0"/>
              <a:t>2021-2025</a:t>
            </a:r>
            <a:r>
              <a:rPr lang="sk-SK" sz="1400" dirty="0" smtClean="0"/>
              <a:t>, </a:t>
            </a:r>
            <a:r>
              <a:rPr lang="sk-SK" sz="1400" dirty="0"/>
              <a:t>ktorú prediskutujeme aj </a:t>
            </a:r>
            <a:r>
              <a:rPr lang="sk-SK" sz="1400" dirty="0" smtClean="0"/>
              <a:t>s komorami KGK, KPÚ </a:t>
            </a:r>
            <a:r>
              <a:rPr lang="sk-SK" sz="1400" dirty="0"/>
              <a:t>a akademickým sektorom (témy sú uvedené nižšie v texte)</a:t>
            </a:r>
          </a:p>
          <a:p>
            <a:endParaRPr lang="sk-SK" sz="1600" dirty="0"/>
          </a:p>
        </p:txBody>
      </p:sp>
    </p:spTree>
    <p:extLst>
      <p:ext uri="{BB962C8B-B14F-4D97-AF65-F5344CB8AC3E}">
        <p14:creationId xmlns:p14="http://schemas.microsoft.com/office/powerpoint/2010/main" val="2819557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836712"/>
            <a:ext cx="8229600" cy="360040"/>
          </a:xfrm>
        </p:spPr>
        <p:txBody>
          <a:bodyPr>
            <a:normAutofit fontScale="90000"/>
          </a:bodyPr>
          <a:lstStyle/>
          <a:p>
            <a:r>
              <a:rPr lang="sk-SK" sz="2700" b="1" dirty="0" smtClean="0"/>
              <a:t>3. </a:t>
            </a:r>
            <a:r>
              <a:rPr lang="sk-SK" sz="2700" b="1" dirty="0"/>
              <a:t>Ponuka </a:t>
            </a:r>
            <a:r>
              <a:rPr lang="sk-SK" sz="2700" b="1" dirty="0" smtClean="0"/>
              <a:t>na spolupráce </a:t>
            </a:r>
            <a:r>
              <a:rPr lang="sk-SK" sz="2700" b="1" dirty="0"/>
              <a:t>KGK a možnosti spolupráce</a:t>
            </a:r>
            <a:r>
              <a:rPr lang="sk-SK" b="1" dirty="0"/>
              <a:t/>
            </a:r>
            <a:br>
              <a:rPr lang="sk-SK" b="1" dirty="0"/>
            </a:br>
            <a:endParaRPr lang="sk-SK" dirty="0"/>
          </a:p>
        </p:txBody>
      </p:sp>
      <p:sp>
        <p:nvSpPr>
          <p:cNvPr id="3" name="Zástupný symbol obsahu 2"/>
          <p:cNvSpPr>
            <a:spLocks noGrp="1"/>
          </p:cNvSpPr>
          <p:nvPr>
            <p:ph idx="1"/>
          </p:nvPr>
        </p:nvSpPr>
        <p:spPr>
          <a:xfrm>
            <a:off x="457200" y="1484784"/>
            <a:ext cx="8229600" cy="4992216"/>
          </a:xfrm>
        </p:spPr>
        <p:txBody>
          <a:bodyPr>
            <a:normAutofit/>
          </a:bodyPr>
          <a:lstStyle/>
          <a:p>
            <a:pPr marL="0" indent="0">
              <a:buNone/>
            </a:pPr>
            <a:r>
              <a:rPr lang="sk-SK" sz="1800" dirty="0"/>
              <a:t> </a:t>
            </a:r>
            <a:r>
              <a:rPr lang="sk-SK" sz="1800" dirty="0" smtClean="0"/>
              <a:t> </a:t>
            </a:r>
          </a:p>
          <a:p>
            <a:r>
              <a:rPr lang="sk-SK" sz="1400" dirty="0" smtClean="0"/>
              <a:t>KGK bude dostávať z ÚGKK  informácie z</a:t>
            </a:r>
            <a:r>
              <a:rPr lang="sk-SK" sz="1400" dirty="0"/>
              <a:t> prvej ruky </a:t>
            </a:r>
            <a:r>
              <a:rPr lang="sk-SK" sz="1400" dirty="0" smtClean="0"/>
              <a:t>o  tom čo sa pripravujeme  </a:t>
            </a:r>
            <a:endParaRPr lang="sk-SK" sz="1400" dirty="0"/>
          </a:p>
          <a:p>
            <a:r>
              <a:rPr lang="sk-SK" sz="1400" dirty="0" smtClean="0"/>
              <a:t>Ponúkam KGK </a:t>
            </a:r>
            <a:r>
              <a:rPr lang="sk-SK" sz="1400" dirty="0"/>
              <a:t>účasť v </a:t>
            </a:r>
            <a:r>
              <a:rPr lang="sk-SK" sz="1400" dirty="0" smtClean="0"/>
              <a:t>poradných </a:t>
            </a:r>
            <a:r>
              <a:rPr lang="sk-SK" sz="1400" dirty="0"/>
              <a:t>o</a:t>
            </a:r>
            <a:r>
              <a:rPr lang="sk-SK" sz="1400" dirty="0" smtClean="0"/>
              <a:t>rgánoch pre oblasti KN –PÚ a </a:t>
            </a:r>
            <a:r>
              <a:rPr lang="sk-SK" sz="1400" dirty="0" err="1" smtClean="0"/>
              <a:t>GaK</a:t>
            </a:r>
            <a:endParaRPr lang="sk-SK" sz="1400" dirty="0"/>
          </a:p>
          <a:p>
            <a:r>
              <a:rPr lang="sk-SK" sz="1400" dirty="0" smtClean="0"/>
              <a:t>Pripomienkovanie noviel zákonov či Smerníc z našej dielne už v čase ich vznikania</a:t>
            </a:r>
          </a:p>
          <a:p>
            <a:r>
              <a:rPr lang="sk-SK" sz="1400" dirty="0" smtClean="0"/>
              <a:t>Spolupráca pri vzdelávaní členov KGK a KPÚ i na regionálnej úrovni</a:t>
            </a:r>
          </a:p>
          <a:p>
            <a:r>
              <a:rPr lang="sk-SK" sz="1400" dirty="0" smtClean="0"/>
              <a:t>Organizovanie spoločných odborných podujatí </a:t>
            </a:r>
          </a:p>
          <a:p>
            <a:r>
              <a:rPr lang="sk-SK" sz="1400" dirty="0" smtClean="0"/>
              <a:t>Spolupráca pri presadzovaní záujmov nášho spoločného rezortu  </a:t>
            </a:r>
          </a:p>
          <a:p>
            <a:r>
              <a:rPr lang="sk-SK" sz="1400" dirty="0" smtClean="0"/>
              <a:t>Možnosť podpísania Memoranda o spolupráci na rozvoji nášho rezortu s vyšpecifikovaním       foriem a možností spolupráce </a:t>
            </a:r>
          </a:p>
          <a:p>
            <a:r>
              <a:rPr lang="sk-SK" sz="1400" dirty="0" smtClean="0"/>
              <a:t>tak isto pripravujem Memorandum o spolupráci s </a:t>
            </a:r>
            <a:r>
              <a:rPr lang="sk-SK" sz="1400" dirty="0" err="1"/>
              <a:t>SvF</a:t>
            </a:r>
            <a:r>
              <a:rPr lang="sk-SK" sz="1400" dirty="0"/>
              <a:t> </a:t>
            </a:r>
            <a:r>
              <a:rPr lang="sk-SK" sz="1400" dirty="0" smtClean="0"/>
              <a:t>STU s našimi oboma katedrami na             spoločnej </a:t>
            </a:r>
            <a:r>
              <a:rPr lang="sk-SK" sz="1400" dirty="0"/>
              <a:t>výskumnej a rozvojovej </a:t>
            </a:r>
            <a:r>
              <a:rPr lang="sk-SK" sz="1400" dirty="0" smtClean="0"/>
              <a:t>činnosti</a:t>
            </a:r>
            <a:endParaRPr lang="sk-SK" sz="1400" dirty="0"/>
          </a:p>
          <a:p>
            <a:endParaRPr lang="sk-SK" sz="1400" dirty="0"/>
          </a:p>
          <a:p>
            <a:endParaRPr lang="sk-SK" sz="1800" dirty="0"/>
          </a:p>
          <a:p>
            <a:endParaRPr lang="sk-SK" sz="1800" dirty="0"/>
          </a:p>
        </p:txBody>
      </p:sp>
    </p:spTree>
    <p:extLst>
      <p:ext uri="{BB962C8B-B14F-4D97-AF65-F5344CB8AC3E}">
        <p14:creationId xmlns:p14="http://schemas.microsoft.com/office/powerpoint/2010/main" val="33116862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obsahu 2"/>
          <p:cNvSpPr>
            <a:spLocks noGrp="1"/>
          </p:cNvSpPr>
          <p:nvPr>
            <p:ph idx="1"/>
          </p:nvPr>
        </p:nvSpPr>
        <p:spPr>
          <a:xfrm>
            <a:off x="163073" y="1131759"/>
            <a:ext cx="8435281" cy="5256584"/>
          </a:xfrm>
        </p:spPr>
        <p:txBody>
          <a:bodyPr>
            <a:noAutofit/>
          </a:bodyPr>
          <a:lstStyle/>
          <a:p>
            <a:pPr marL="0" indent="0" algn="just">
              <a:buNone/>
            </a:pPr>
            <a:r>
              <a:rPr lang="sk-SK" sz="1600" b="1" u="sng" dirty="0" smtClean="0"/>
              <a:t>Zákon </a:t>
            </a:r>
            <a:r>
              <a:rPr lang="sk-SK" sz="1600" b="1" u="sng" dirty="0"/>
              <a:t>č. 162/1995 Z. </a:t>
            </a:r>
            <a:r>
              <a:rPr lang="sk-SK" sz="1600" b="1" u="sng" dirty="0" smtClean="0"/>
              <a:t>z </a:t>
            </a:r>
            <a:r>
              <a:rPr lang="sk-SK" sz="1400" dirty="0" smtClean="0"/>
              <a:t>o katastri nehnuteľností a o zápise vlastníckych a iných práv k nehnuteľnostiam (katastrálny zákon) v znení neskorších predpisov</a:t>
            </a:r>
            <a:endParaRPr lang="sk-SK" sz="1400" dirty="0"/>
          </a:p>
          <a:p>
            <a:pPr algn="just">
              <a:buFontTx/>
              <a:buChar char="-"/>
            </a:pPr>
            <a:r>
              <a:rPr lang="sk-SK" sz="1400" b="1" u="sng" dirty="0" smtClean="0"/>
              <a:t>Posledná novela zákona </a:t>
            </a:r>
            <a:r>
              <a:rPr lang="sk-SK" sz="1400" dirty="0" smtClean="0"/>
              <a:t>účinná od 1.10.2018 priniesla:</a:t>
            </a:r>
          </a:p>
          <a:p>
            <a:pPr algn="just">
              <a:buFontTx/>
              <a:buChar char="-"/>
            </a:pPr>
            <a:r>
              <a:rPr lang="sk-SK" sz="1400" dirty="0" smtClean="0"/>
              <a:t>Zmena predmetu </a:t>
            </a:r>
            <a:r>
              <a:rPr lang="sk-SK" sz="1400" u="sng" dirty="0" smtClean="0"/>
              <a:t>evidovania stavieb </a:t>
            </a:r>
            <a:r>
              <a:rPr lang="sk-SK" sz="1400" dirty="0" smtClean="0"/>
              <a:t>- evidencia len tých stavieb, ktoré majú </a:t>
            </a:r>
            <a:r>
              <a:rPr lang="sk-SK" sz="1400" b="1" dirty="0" smtClean="0"/>
              <a:t>obvodové múry a strešnú konštrukciu</a:t>
            </a:r>
            <a:r>
              <a:rPr lang="sk-SK" sz="1400" dirty="0" smtClean="0"/>
              <a:t>. </a:t>
            </a:r>
            <a:r>
              <a:rPr lang="sk-SK" sz="1400" b="1" dirty="0" smtClean="0"/>
              <a:t>V pochybnostiach </a:t>
            </a:r>
            <a:r>
              <a:rPr lang="sk-SK" sz="1400" dirty="0" smtClean="0"/>
              <a:t>o predmete evidovania rozhoduje ÚGKK SR.</a:t>
            </a:r>
          </a:p>
          <a:p>
            <a:pPr algn="just">
              <a:buFontTx/>
              <a:buChar char="-"/>
            </a:pPr>
            <a:r>
              <a:rPr lang="sk-SK" sz="1400" b="1" dirty="0" smtClean="0"/>
              <a:t>Zrušenie povinnosti </a:t>
            </a:r>
            <a:r>
              <a:rPr lang="sk-SK" sz="1400" dirty="0" smtClean="0"/>
              <a:t>predkladať geometrický plán k návrhu na  začatie konania</a:t>
            </a:r>
          </a:p>
          <a:p>
            <a:pPr algn="just">
              <a:buFontTx/>
              <a:buChar char="-"/>
            </a:pPr>
            <a:r>
              <a:rPr lang="sk-SK" sz="1400" dirty="0" smtClean="0"/>
              <a:t>Precizované a doplnené ustanovenia </a:t>
            </a:r>
            <a:r>
              <a:rPr lang="sk-SK" sz="1400" b="1" dirty="0" smtClean="0"/>
              <a:t>o oprave chyby </a:t>
            </a:r>
            <a:r>
              <a:rPr lang="sk-SK" sz="1400" dirty="0" smtClean="0"/>
              <a:t>v katastrálnom operáte (napr. možnosť opraviť údaje KN </a:t>
            </a:r>
            <a:r>
              <a:rPr lang="sk-SK" sz="1400" u="sng" dirty="0" smtClean="0"/>
              <a:t>aj po uplynutí 5 rokov od zápisu ROEP</a:t>
            </a:r>
            <a:r>
              <a:rPr lang="sk-SK" sz="1400" dirty="0" smtClean="0"/>
              <a:t>) </a:t>
            </a:r>
          </a:p>
          <a:p>
            <a:pPr algn="just">
              <a:buFontTx/>
              <a:buChar char="-"/>
            </a:pPr>
            <a:r>
              <a:rPr lang="sk-SK" sz="1400" dirty="0" smtClean="0"/>
              <a:t>Upravené ustanovenia o poskytovaní údajov KN a </a:t>
            </a:r>
            <a:r>
              <a:rPr lang="sk-SK" sz="1400" u="sng" dirty="0" smtClean="0"/>
              <a:t>o verejnosti katastrálneho operátu</a:t>
            </a:r>
          </a:p>
          <a:p>
            <a:pPr algn="just">
              <a:buFontTx/>
              <a:buChar char="-"/>
            </a:pPr>
            <a:r>
              <a:rPr lang="sk-SK" sz="1400" dirty="0" smtClean="0"/>
              <a:t>Skrátenie niektorých lehôt na zápis práv do KN</a:t>
            </a:r>
            <a:endParaRPr lang="sk-SK" sz="1400" dirty="0"/>
          </a:p>
          <a:p>
            <a:pPr algn="just">
              <a:buFontTx/>
              <a:buChar char="-"/>
            </a:pPr>
            <a:r>
              <a:rPr lang="sk-SK" sz="1400" dirty="0" smtClean="0"/>
              <a:t>Novela vyhl. č. 461/2009 Z. z., ktorou sa vykonáva katastrálny zákon</a:t>
            </a:r>
          </a:p>
          <a:p>
            <a:pPr>
              <a:buFontTx/>
              <a:buChar char="-"/>
            </a:pPr>
            <a:endParaRPr lang="sk-SK" sz="1400" b="1" dirty="0" smtClean="0"/>
          </a:p>
          <a:p>
            <a:pPr>
              <a:buFontTx/>
              <a:buChar char="-"/>
            </a:pPr>
            <a:r>
              <a:rPr lang="sk-SK" sz="1400" b="1" dirty="0" smtClean="0"/>
              <a:t>Návrh </a:t>
            </a:r>
            <a:r>
              <a:rPr lang="sk-SK" sz="1400" b="1" dirty="0"/>
              <a:t>na novelu katastrálneho zákona</a:t>
            </a:r>
            <a:endParaRPr lang="sk-SK" sz="1400" dirty="0"/>
          </a:p>
          <a:p>
            <a:pPr algn="just">
              <a:buFontTx/>
              <a:buChar char="-"/>
            </a:pPr>
            <a:r>
              <a:rPr lang="sk-SK" sz="1400" u="sng" dirty="0"/>
              <a:t>Elektronický geometrický plán</a:t>
            </a:r>
          </a:p>
          <a:p>
            <a:pPr algn="just">
              <a:buFontTx/>
              <a:buChar char="-"/>
            </a:pPr>
            <a:r>
              <a:rPr lang="sk-SK" sz="1400" dirty="0"/>
              <a:t>Zjednodušenie návrhu na začatie konania predkladaného v papierovej podobe</a:t>
            </a:r>
          </a:p>
          <a:p>
            <a:pPr algn="just">
              <a:buFontTx/>
              <a:buChar char="-"/>
            </a:pPr>
            <a:r>
              <a:rPr lang="sk-SK" sz="1400" dirty="0"/>
              <a:t>Precizovanie ustanovení o katastrálnych konaniach v nadväznosti na </a:t>
            </a:r>
            <a:r>
              <a:rPr lang="sk-SK" sz="1400" u="sng" dirty="0"/>
              <a:t>elektronizáciu štátnej správy</a:t>
            </a:r>
          </a:p>
          <a:p>
            <a:pPr algn="just">
              <a:buFontTx/>
              <a:buChar char="-"/>
            </a:pPr>
            <a:r>
              <a:rPr lang="sk-SK" sz="1400" dirty="0"/>
              <a:t>Posilnenie materiálnej publicity </a:t>
            </a:r>
            <a:r>
              <a:rPr lang="sk-SK" sz="1400" dirty="0" smtClean="0"/>
              <a:t>katastra</a:t>
            </a:r>
            <a:endParaRPr lang="sk-SK" sz="1400" dirty="0"/>
          </a:p>
          <a:p>
            <a:pPr algn="just">
              <a:buFontTx/>
              <a:buChar char="-"/>
            </a:pPr>
            <a:r>
              <a:rPr lang="sk-SK" sz="1400" dirty="0"/>
              <a:t>Úprava správnych poplatkov – zavedenie </a:t>
            </a:r>
            <a:r>
              <a:rPr lang="sk-SK" sz="1400" u="sng" dirty="0"/>
              <a:t>rýchlostného poplatku za urýchlené vykonanie záznamu </a:t>
            </a:r>
            <a:r>
              <a:rPr lang="sk-SK" sz="1400" dirty="0"/>
              <a:t>do KN</a:t>
            </a:r>
          </a:p>
          <a:p>
            <a:pPr>
              <a:buFontTx/>
              <a:buChar char="-"/>
            </a:pPr>
            <a:endParaRPr lang="sk-SK" sz="1600" dirty="0" smtClean="0"/>
          </a:p>
          <a:p>
            <a:pPr>
              <a:buFont typeface="Wingdings" panose="05000000000000000000" pitchFamily="2" charset="2"/>
              <a:buChar char="Ø"/>
            </a:pPr>
            <a:endParaRPr lang="sk-SK" sz="1600" dirty="0"/>
          </a:p>
          <a:p>
            <a:pPr>
              <a:buFont typeface="Wingdings" panose="05000000000000000000" pitchFamily="2" charset="2"/>
              <a:buChar char="Ø"/>
            </a:pPr>
            <a:endParaRPr lang="sk-SK" sz="1600" dirty="0" smtClean="0"/>
          </a:p>
          <a:p>
            <a:endParaRPr lang="sk-SK" sz="1600" dirty="0" smtClean="0"/>
          </a:p>
          <a:p>
            <a:pPr marL="0" indent="0">
              <a:buNone/>
            </a:pPr>
            <a:endParaRPr lang="sk-SK" sz="1600" dirty="0" smtClean="0"/>
          </a:p>
          <a:p>
            <a:r>
              <a:rPr lang="sk-SK" sz="1600" dirty="0"/>
              <a:t> </a:t>
            </a:r>
          </a:p>
        </p:txBody>
      </p:sp>
      <p:pic>
        <p:nvPicPr>
          <p:cNvPr id="7" name="Picture 4" descr="C:\Users\michal.leitman\Documents\URAD_ULOHY\Prezentacie\Prezentacie_vedenie\logo_ugkk_solo.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16416" y="81151"/>
            <a:ext cx="663770" cy="268525"/>
          </a:xfrm>
          <a:prstGeom prst="rect">
            <a:avLst/>
          </a:prstGeom>
          <a:noFill/>
          <a:extLst>
            <a:ext uri="{909E8E84-426E-40DD-AFC4-6F175D3DCCD1}">
              <a14:hiddenFill xmlns:a14="http://schemas.microsoft.com/office/drawing/2010/main">
                <a:solidFill>
                  <a:srgbClr val="FFFFFF"/>
                </a:solidFill>
              </a14:hiddenFill>
            </a:ext>
          </a:extLst>
        </p:spPr>
      </p:pic>
      <p:sp>
        <p:nvSpPr>
          <p:cNvPr id="9" name="Nadpis 1"/>
          <p:cNvSpPr txBox="1">
            <a:spLocks/>
          </p:cNvSpPr>
          <p:nvPr/>
        </p:nvSpPr>
        <p:spPr>
          <a:xfrm>
            <a:off x="457200" y="533400"/>
            <a:ext cx="8229600" cy="447328"/>
          </a:xfrm>
          <a:prstGeom prst="rect">
            <a:avLst/>
          </a:prstGeom>
        </p:spPr>
        <p:txBody>
          <a:bodyPr vert="horz" lIns="91440" tIns="45720" rIns="91440" bIns="45720" rtlCol="0" anchor="ctr">
            <a:no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sk-SK" sz="2400" dirty="0"/>
              <a:t> </a:t>
            </a:r>
            <a:r>
              <a:rPr lang="sk-SK" sz="2400" b="1" dirty="0"/>
              <a:t>4. Plány ÚGKK v </a:t>
            </a:r>
            <a:r>
              <a:rPr lang="sk-SK" sz="2400" b="1" dirty="0" smtClean="0"/>
              <a:t>legislatíve</a:t>
            </a:r>
            <a:endParaRPr lang="sk-SK" sz="2400" dirty="0"/>
          </a:p>
        </p:txBody>
      </p:sp>
    </p:spTree>
    <p:extLst>
      <p:ext uri="{BB962C8B-B14F-4D97-AF65-F5344CB8AC3E}">
        <p14:creationId xmlns:p14="http://schemas.microsoft.com/office/powerpoint/2010/main" val="6880950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sk-SK" sz="2400" b="1" dirty="0" smtClean="0"/>
              <a:t>Zákon č. 215/1995 </a:t>
            </a:r>
            <a:r>
              <a:rPr lang="sk-SK" sz="2400" b="1" dirty="0" err="1" smtClean="0"/>
              <a:t>Z.z</a:t>
            </a:r>
            <a:r>
              <a:rPr lang="sk-SK" sz="2400" b="1" dirty="0" smtClean="0"/>
              <a:t>. o geodézii a kartografii v znení neskorších predpisov</a:t>
            </a:r>
            <a:endParaRPr lang="sk-SK" sz="2400" b="1" dirty="0"/>
          </a:p>
        </p:txBody>
      </p:sp>
      <p:sp>
        <p:nvSpPr>
          <p:cNvPr id="3" name="Zástupný symbol obsahu 2"/>
          <p:cNvSpPr>
            <a:spLocks noGrp="1"/>
          </p:cNvSpPr>
          <p:nvPr>
            <p:ph idx="1"/>
          </p:nvPr>
        </p:nvSpPr>
        <p:spPr>
          <a:xfrm>
            <a:off x="457200" y="1412776"/>
            <a:ext cx="8229600" cy="5064224"/>
          </a:xfrm>
        </p:spPr>
        <p:txBody>
          <a:bodyPr>
            <a:normAutofit fontScale="47500" lnSpcReduction="20000"/>
          </a:bodyPr>
          <a:lstStyle/>
          <a:p>
            <a:r>
              <a:rPr lang="sk-SK" sz="2900" dirty="0" smtClean="0"/>
              <a:t>Posledná novela účinná od 1.10.2018 priniesla:  Úprava preukazu geodeta, Vedenie registra geodetov, Zoznam stavieb</a:t>
            </a:r>
            <a:endParaRPr lang="sk-SK" sz="2900" dirty="0"/>
          </a:p>
          <a:p>
            <a:pPr marL="0" indent="0" algn="just">
              <a:buNone/>
            </a:pPr>
            <a:endParaRPr lang="sk-SK" sz="2900" b="1" dirty="0" smtClean="0"/>
          </a:p>
          <a:p>
            <a:pPr marL="0" indent="0" algn="just">
              <a:buNone/>
            </a:pPr>
            <a:r>
              <a:rPr lang="sk-SK" sz="2900" b="1" dirty="0" smtClean="0"/>
              <a:t>Návrh na novelu zákona</a:t>
            </a:r>
            <a:r>
              <a:rPr lang="sk-SK" sz="2900" dirty="0" smtClean="0"/>
              <a:t>:</a:t>
            </a:r>
          </a:p>
          <a:p>
            <a:pPr lvl="0" algn="just"/>
            <a:r>
              <a:rPr lang="sk-SK" sz="2900" dirty="0"/>
              <a:t>nanovo </a:t>
            </a:r>
            <a:r>
              <a:rPr lang="sk-SK" sz="2900" u="sng" dirty="0"/>
              <a:t>naformulovať kompetencie na úseku geodézie a kartografie </a:t>
            </a:r>
            <a:r>
              <a:rPr lang="sk-SK" sz="2900" dirty="0"/>
              <a:t>medzi jednotlivými subjektmi (ÚGKK SR, Ministerstvo obrany SR, Ministerstvo vnútra SR a iné) s prihliadnutím na moderné technológie na zaznamenávanie a zobrazovanie objektov a javov na zemskom povrchu (napr. využívanie lietadiel a iných pilotovaných aj nepilotovaných zariadení s cieľom zjednodušiť a sprehľadniť možnosti ich využívania),</a:t>
            </a:r>
          </a:p>
          <a:p>
            <a:pPr lvl="0" algn="just"/>
            <a:r>
              <a:rPr lang="sk-SK" sz="2900" dirty="0"/>
              <a:t>riešiť problematiku </a:t>
            </a:r>
            <a:r>
              <a:rPr lang="sk-SK" sz="2900" u="sng" dirty="0"/>
              <a:t>odborných činností v geodézii, kartografii </a:t>
            </a:r>
            <a:r>
              <a:rPr lang="sk-SK" sz="2900" dirty="0" smtClean="0"/>
              <a:t>(vybrané </a:t>
            </a:r>
            <a:r>
              <a:rPr lang="sk-SK" sz="2900" dirty="0" err="1"/>
              <a:t>GaK</a:t>
            </a:r>
            <a:r>
              <a:rPr lang="sk-SK" sz="2900" dirty="0"/>
              <a:t> </a:t>
            </a:r>
            <a:r>
              <a:rPr lang="sk-SK" sz="2900" dirty="0" smtClean="0"/>
              <a:t>činnosti §6) a</a:t>
            </a:r>
            <a:r>
              <a:rPr lang="sk-SK" sz="2900" dirty="0"/>
              <a:t> tvorbe </a:t>
            </a:r>
            <a:r>
              <a:rPr lang="sk-SK" sz="2900" dirty="0" err="1"/>
              <a:t>geoinformačných</a:t>
            </a:r>
            <a:r>
              <a:rPr lang="sk-SK" sz="2900" dirty="0"/>
              <a:t> systémov z pohľadu ich vykonávania a autorizácie,</a:t>
            </a:r>
          </a:p>
          <a:p>
            <a:pPr lvl="0" algn="just"/>
            <a:r>
              <a:rPr lang="sk-SK" sz="2900" u="sng" dirty="0"/>
              <a:t>zadefinovať ochranu geodetických bodov </a:t>
            </a:r>
            <a:r>
              <a:rPr lang="sk-SK" sz="2900" dirty="0"/>
              <a:t>a zariadení geodetických bodov, pričom prednostne chrániť najmä tie geodetické body, ktoré sú nevyhnutné pre bezproblémovú činnosť špeciálnych služieb poskytovaných rezortom (napr. permanentné stanice SKPOS, absolútne gravimetrické body alebo významné nivelačné body),</a:t>
            </a:r>
          </a:p>
          <a:p>
            <a:pPr lvl="0" algn="just"/>
            <a:r>
              <a:rPr lang="sk-SK" sz="2900" dirty="0"/>
              <a:t>zadefinovať pojem </a:t>
            </a:r>
            <a:r>
              <a:rPr lang="sk-SK" sz="2900" u="sng" dirty="0"/>
              <a:t>„štátna dokumentácia“. </a:t>
            </a:r>
            <a:r>
              <a:rPr lang="sk-SK" sz="2900" dirty="0"/>
              <a:t>V čase, keď sa zákon v roku 1995 formuloval, </a:t>
            </a:r>
            <a:r>
              <a:rPr lang="sk-SK" sz="2900" u="sng" dirty="0"/>
              <a:t>neexistoval informačný systém geodézie, kartografie a katastra nehnuteľností</a:t>
            </a:r>
            <a:r>
              <a:rPr lang="sk-SK" sz="2900" dirty="0"/>
              <a:t>, ale len štátna dokumentácia v listinnej podobe,</a:t>
            </a:r>
          </a:p>
          <a:p>
            <a:pPr lvl="0" algn="just"/>
            <a:r>
              <a:rPr lang="sk-SK" sz="2900" dirty="0"/>
              <a:t>upraviť a prehodnotiť povinnosti pri vykonávaní geodetických a kartografických činností pri</a:t>
            </a:r>
            <a:r>
              <a:rPr lang="sk-SK" sz="2900" u="sng" dirty="0"/>
              <a:t> leteckom snímkovaní a leteckom skenovaní</a:t>
            </a:r>
            <a:r>
              <a:rPr lang="sk-SK" sz="2900" dirty="0"/>
              <a:t>,</a:t>
            </a:r>
          </a:p>
          <a:p>
            <a:pPr lvl="0" algn="just"/>
            <a:r>
              <a:rPr lang="sk-SK" sz="2900" dirty="0"/>
              <a:t>upraviť problematiku </a:t>
            </a:r>
            <a:r>
              <a:rPr lang="sk-SK" sz="2900" u="sng" dirty="0"/>
              <a:t>zoznamu stavieb </a:t>
            </a:r>
            <a:r>
              <a:rPr lang="sk-SK" sz="2900" dirty="0"/>
              <a:t>na základe doterajšej aplikačnej praxe.</a:t>
            </a:r>
          </a:p>
          <a:p>
            <a:pPr>
              <a:buFontTx/>
              <a:buChar char="-"/>
            </a:pPr>
            <a:r>
              <a:rPr lang="sk-SK" sz="2900" dirty="0" smtClean="0"/>
              <a:t>po diskusií s vami zvážime prechod </a:t>
            </a:r>
            <a:r>
              <a:rPr lang="sk-SK" sz="2900" dirty="0"/>
              <a:t>na nový </a:t>
            </a:r>
            <a:r>
              <a:rPr lang="sk-SK" sz="2900" u="sng" dirty="0"/>
              <a:t>e</a:t>
            </a:r>
            <a:r>
              <a:rPr lang="sk-SK" sz="2900" u="sng" dirty="0" smtClean="0"/>
              <a:t>urópsky vertikálny výškový systém </a:t>
            </a:r>
            <a:r>
              <a:rPr lang="sk-SK" sz="2900" dirty="0" smtClean="0"/>
              <a:t>a na </a:t>
            </a:r>
            <a:r>
              <a:rPr lang="sk-SK" sz="2900" dirty="0"/>
              <a:t>nové </a:t>
            </a:r>
            <a:r>
              <a:rPr lang="sk-SK" sz="2900" dirty="0" err="1" smtClean="0"/>
              <a:t>zobra-zenie</a:t>
            </a:r>
            <a:r>
              <a:rPr lang="sk-SK" sz="2900" dirty="0" smtClean="0"/>
              <a:t> </a:t>
            </a:r>
            <a:r>
              <a:rPr lang="sk-SK" sz="2900" dirty="0"/>
              <a:t>a nový </a:t>
            </a:r>
            <a:r>
              <a:rPr lang="sk-SK" sz="2900" dirty="0" smtClean="0"/>
              <a:t>súradnicový systém -</a:t>
            </a:r>
            <a:r>
              <a:rPr lang="sk-SK" sz="2900" dirty="0"/>
              <a:t> </a:t>
            </a:r>
            <a:r>
              <a:rPr lang="sk-SK" sz="2900" u="sng" dirty="0" err="1"/>
              <a:t>Lambertove</a:t>
            </a:r>
            <a:r>
              <a:rPr lang="sk-SK" sz="2900" u="sng" dirty="0"/>
              <a:t> konformné kužeľové zobrazenie s 2 neskreslenými rovnobežkami</a:t>
            </a:r>
            <a:endParaRPr lang="sk-SK" sz="2900" dirty="0" smtClean="0"/>
          </a:p>
          <a:p>
            <a:pPr marL="182880" lvl="1">
              <a:buFontTx/>
              <a:buChar char="-"/>
            </a:pPr>
            <a:r>
              <a:rPr lang="sk-SK" sz="2900" dirty="0"/>
              <a:t>ak bude predložený </a:t>
            </a:r>
            <a:r>
              <a:rPr lang="sk-SK" sz="2900" u="sng" dirty="0"/>
              <a:t>nový stavebný zákon </a:t>
            </a:r>
            <a:r>
              <a:rPr lang="sk-SK" sz="2900" dirty="0"/>
              <a:t>– bude mať pravdepodobne dopad aj na vyhlášku k zákonu o </a:t>
            </a:r>
            <a:r>
              <a:rPr lang="sk-SK" sz="2900" dirty="0" err="1"/>
              <a:t>GaK</a:t>
            </a:r>
            <a:r>
              <a:rPr lang="sk-SK" sz="2900" dirty="0" smtClean="0"/>
              <a:t>, sledujeme to.</a:t>
            </a:r>
            <a:endParaRPr lang="sk-SK" sz="2900" dirty="0"/>
          </a:p>
          <a:p>
            <a:pPr>
              <a:buFontTx/>
              <a:buChar char="-"/>
            </a:pPr>
            <a:endParaRPr lang="sk-SK" sz="2900" dirty="0"/>
          </a:p>
        </p:txBody>
      </p:sp>
    </p:spTree>
    <p:extLst>
      <p:ext uri="{BB962C8B-B14F-4D97-AF65-F5344CB8AC3E}">
        <p14:creationId xmlns:p14="http://schemas.microsoft.com/office/powerpoint/2010/main" val="8183655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sk-SK" sz="2400" b="1" dirty="0" smtClean="0"/>
              <a:t>Zákon č. 216/1995 Z. z. o Komore geodetov a kartografov</a:t>
            </a:r>
            <a:endParaRPr lang="sk-SK" sz="2400" b="1" dirty="0"/>
          </a:p>
        </p:txBody>
      </p:sp>
      <p:sp>
        <p:nvSpPr>
          <p:cNvPr id="3" name="Zástupný symbol obsahu 2"/>
          <p:cNvSpPr>
            <a:spLocks noGrp="1"/>
          </p:cNvSpPr>
          <p:nvPr>
            <p:ph idx="1"/>
          </p:nvPr>
        </p:nvSpPr>
        <p:spPr/>
        <p:txBody>
          <a:bodyPr>
            <a:normAutofit/>
          </a:bodyPr>
          <a:lstStyle/>
          <a:p>
            <a:pPr algn="just"/>
            <a:r>
              <a:rPr lang="sk-SK" sz="1800" dirty="0" smtClean="0"/>
              <a:t>Posledná podstatná novela zákona v roku 2010</a:t>
            </a:r>
          </a:p>
          <a:p>
            <a:pPr algn="just"/>
            <a:endParaRPr lang="sk-SK" sz="1800" dirty="0" smtClean="0"/>
          </a:p>
          <a:p>
            <a:pPr marL="0" indent="0" algn="just">
              <a:buNone/>
            </a:pPr>
            <a:r>
              <a:rPr lang="sk-SK" sz="1400" u="sng" dirty="0" smtClean="0"/>
              <a:t>Potreba nového zákona či novely dohodnutá už s KGK :</a:t>
            </a:r>
          </a:p>
          <a:p>
            <a:pPr algn="just"/>
            <a:r>
              <a:rPr lang="sk-SK" sz="1400" dirty="0" smtClean="0"/>
              <a:t>Zosúladenie </a:t>
            </a:r>
            <a:r>
              <a:rPr lang="sk-SK" sz="1400" dirty="0"/>
              <a:t>právnej úpravy v nadväznosti na úpravu podľa smernice Európskeho parlamentu a Rady 2005/36/ES o uznávaní odborných kvalifikácií. </a:t>
            </a:r>
            <a:endParaRPr lang="sk-SK" sz="1400" dirty="0" smtClean="0"/>
          </a:p>
          <a:p>
            <a:pPr algn="just"/>
            <a:r>
              <a:rPr lang="sk-SK" sz="1400" dirty="0" smtClean="0"/>
              <a:t>Právna </a:t>
            </a:r>
            <a:r>
              <a:rPr lang="sk-SK" sz="1400" dirty="0"/>
              <a:t>úprava má za cieľ upraviť a sprehľadniť ustanovenia v súvislosti s možnosťou pôsobenia tzv. </a:t>
            </a:r>
            <a:r>
              <a:rPr lang="sk-SK" sz="1400" u="sng" dirty="0"/>
              <a:t>hosťujúcich geodetov </a:t>
            </a:r>
            <a:r>
              <a:rPr lang="sk-SK" sz="1400" dirty="0"/>
              <a:t>a kartografov z členských štátov Európskej únie na území Slovenskej republiky vo vzťahu k výkonu geodetických a kartografických činností. </a:t>
            </a:r>
            <a:endParaRPr lang="sk-SK" sz="1400" dirty="0" smtClean="0"/>
          </a:p>
          <a:p>
            <a:pPr algn="just"/>
            <a:r>
              <a:rPr lang="sk-SK" sz="1400" dirty="0" smtClean="0"/>
              <a:t>Z</a:t>
            </a:r>
            <a:r>
              <a:rPr lang="sk-SK" sz="1400" dirty="0"/>
              <a:t> tohto dôvodu je potrebné právnu úpravu doplniť o ustanovenia upravujúce spôsob uznávania odbornej kvalifikácie, registráciu hosťujúcich autorizovaných geodetov a kartografov, kompenzačné opatrenia a spoluprácu s registračnými orgánmi iných členských štátov Európskej únie a zároveň zadefinovať práva a povinnosti hosťujúceho autorizovaného geodeta a kartografa.</a:t>
            </a:r>
          </a:p>
          <a:p>
            <a:r>
              <a:rPr lang="sk-SK" sz="1400" u="sng" dirty="0" smtClean="0"/>
              <a:t>15.10.2020</a:t>
            </a:r>
            <a:r>
              <a:rPr lang="sk-SK" sz="1400" dirty="0" smtClean="0"/>
              <a:t> sa uskutoční stretnutie zástupcov </a:t>
            </a:r>
            <a:r>
              <a:rPr lang="sk-SK" sz="1400" u="sng" dirty="0" smtClean="0"/>
              <a:t>ÚGKK SR a Komory geodetov a kartografov k finalizácii nového zákona</a:t>
            </a:r>
            <a:endParaRPr lang="sk-SK" sz="1400" u="sng" dirty="0"/>
          </a:p>
        </p:txBody>
      </p:sp>
    </p:spTree>
    <p:extLst>
      <p:ext uri="{BB962C8B-B14F-4D97-AF65-F5344CB8AC3E}">
        <p14:creationId xmlns:p14="http://schemas.microsoft.com/office/powerpoint/2010/main" val="31860223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533400"/>
            <a:ext cx="8229600" cy="591344"/>
          </a:xfrm>
        </p:spPr>
        <p:txBody>
          <a:bodyPr>
            <a:normAutofit fontScale="90000"/>
          </a:bodyPr>
          <a:lstStyle/>
          <a:p>
            <a:r>
              <a:rPr lang="sk-SK" sz="2700" b="1" dirty="0"/>
              <a:t>5. Plány ÚGKK v KN </a:t>
            </a:r>
            <a:r>
              <a:rPr lang="sk-SK" sz="3200" b="1" dirty="0"/>
              <a:t/>
            </a:r>
            <a:br>
              <a:rPr lang="sk-SK" sz="3200" b="1" dirty="0"/>
            </a:br>
            <a:endParaRPr lang="sk-SK" dirty="0"/>
          </a:p>
        </p:txBody>
      </p:sp>
      <p:sp>
        <p:nvSpPr>
          <p:cNvPr id="3" name="Zástupný symbol obsahu 2"/>
          <p:cNvSpPr>
            <a:spLocks noGrp="1"/>
          </p:cNvSpPr>
          <p:nvPr>
            <p:ph idx="1"/>
          </p:nvPr>
        </p:nvSpPr>
        <p:spPr>
          <a:xfrm>
            <a:off x="107504" y="692696"/>
            <a:ext cx="8872681" cy="6048672"/>
          </a:xfrm>
        </p:spPr>
        <p:txBody>
          <a:bodyPr>
            <a:noAutofit/>
          </a:bodyPr>
          <a:lstStyle/>
          <a:p>
            <a:pPr marL="0" indent="0">
              <a:buNone/>
            </a:pPr>
            <a:r>
              <a:rPr lang="sk-SK" sz="1400" b="1" dirty="0" smtClean="0"/>
              <a:t>-</a:t>
            </a:r>
            <a:r>
              <a:rPr lang="sk-SK" sz="1400" b="1" dirty="0"/>
              <a:t>   </a:t>
            </a:r>
            <a:r>
              <a:rPr lang="sk-SK" sz="1400" b="1" dirty="0" smtClean="0"/>
              <a:t>novinka: </a:t>
            </a:r>
            <a:r>
              <a:rPr lang="sk-SK" sz="1400" b="1" dirty="0"/>
              <a:t>E overovateľ</a:t>
            </a:r>
            <a:r>
              <a:rPr lang="sk-SK" sz="1400" dirty="0"/>
              <a:t> – KO zabezpečil novú službu „Overovateľ“ </a:t>
            </a:r>
          </a:p>
          <a:p>
            <a:r>
              <a:rPr lang="sk-SK" sz="1400" dirty="0" smtClean="0"/>
              <a:t>- ide o elektronizáciu, uľahčenie práce úradného overovateľa a o zdokumentovanie  procesu úradného overovania, </a:t>
            </a:r>
            <a:r>
              <a:rPr lang="sk-SK" sz="1400" u="sng" dirty="0" smtClean="0"/>
              <a:t>zvýšenie  transparentnosti procesu, dodržovanie lehôt, pre geodetov zásadný benefit </a:t>
            </a:r>
            <a:r>
              <a:rPr lang="sk-SK" sz="1400" dirty="0" smtClean="0"/>
              <a:t>spočíva z efektívnej a automatickej komunikácie o overení/neoverení GP, ktorá už nebude záležať od toho kedy a či overovateľ pošle mailom geodetovi </a:t>
            </a:r>
            <a:r>
              <a:rPr lang="sk-SK" sz="1400" dirty="0" err="1" smtClean="0"/>
              <a:t>info</a:t>
            </a:r>
            <a:r>
              <a:rPr lang="sk-SK" sz="1400" dirty="0" smtClean="0"/>
              <a:t>. </a:t>
            </a:r>
          </a:p>
          <a:p>
            <a:r>
              <a:rPr lang="sk-SK" sz="1200" dirty="0" smtClean="0"/>
              <a:t>- geodetom príde </a:t>
            </a:r>
            <a:r>
              <a:rPr lang="sk-SK" sz="1200" dirty="0"/>
              <a:t>na zadaný e-mail </a:t>
            </a:r>
            <a:r>
              <a:rPr lang="sk-SK" sz="1200" u="sng" dirty="0"/>
              <a:t>nová moderná notifikácia s mailom pre komunikáciu</a:t>
            </a:r>
            <a:r>
              <a:rPr lang="sk-SK" sz="1200" dirty="0"/>
              <a:t> a v prípade vráteného GP bude protokol o kontrole tvoriť </a:t>
            </a:r>
            <a:r>
              <a:rPr lang="sk-SK" sz="1200" dirty="0" smtClean="0"/>
              <a:t>prílohu mailu</a:t>
            </a:r>
            <a:endParaRPr lang="sk-SK" sz="1200" dirty="0"/>
          </a:p>
          <a:p>
            <a:r>
              <a:rPr lang="sk-SK" sz="1200" dirty="0"/>
              <a:t>- tu je na mieste zdôrazniť, že ak chcú </a:t>
            </a:r>
            <a:r>
              <a:rPr lang="sk-SK" sz="1200" dirty="0" smtClean="0"/>
              <a:t>geodeti využívať </a:t>
            </a:r>
            <a:r>
              <a:rPr lang="sk-SK" sz="1200" dirty="0"/>
              <a:t>výhody služby, je </a:t>
            </a:r>
            <a:r>
              <a:rPr lang="sk-SK" sz="1200" u="sng" dirty="0"/>
              <a:t>potrebné uvádzať </a:t>
            </a:r>
            <a:r>
              <a:rPr lang="sk-SK" sz="1200" u="sng" dirty="0" smtClean="0"/>
              <a:t>dobrovoľne e-mail </a:t>
            </a:r>
            <a:r>
              <a:rPr lang="sk-SK" sz="1200" u="sng" dirty="0"/>
              <a:t>do XML </a:t>
            </a:r>
          </a:p>
          <a:p>
            <a:r>
              <a:rPr lang="sk-SK" sz="1200" dirty="0"/>
              <a:t>- informáciu o overení/neoverení plánu bude geodetovi </a:t>
            </a:r>
            <a:r>
              <a:rPr lang="sk-SK" sz="1200" u="sng" dirty="0"/>
              <a:t>odoslaná automaticky, </a:t>
            </a:r>
            <a:r>
              <a:rPr lang="sk-SK" sz="1200" dirty="0" smtClean="0"/>
              <a:t>nebude sa už čakať kým </a:t>
            </a:r>
            <a:r>
              <a:rPr lang="sk-SK" sz="1200" dirty="0"/>
              <a:t>overovateľ vytvorí novú správu a pripojí prílohu </a:t>
            </a:r>
            <a:r>
              <a:rPr lang="sk-SK" sz="1200" dirty="0" smtClean="0"/>
              <a:t>(čo sa stávalo, že mail prišiel </a:t>
            </a:r>
            <a:r>
              <a:rPr lang="sk-SK" sz="1200" dirty="0"/>
              <a:t>na záver pracovného dňa, pritom GP </a:t>
            </a:r>
            <a:r>
              <a:rPr lang="sk-SK" sz="1200" dirty="0" smtClean="0"/>
              <a:t>bol overený </a:t>
            </a:r>
            <a:r>
              <a:rPr lang="sk-SK" sz="1200" dirty="0"/>
              <a:t>ráno)</a:t>
            </a:r>
          </a:p>
          <a:p>
            <a:r>
              <a:rPr lang="sk-SK" sz="1200" dirty="0"/>
              <a:t>- </a:t>
            </a:r>
            <a:r>
              <a:rPr lang="sk-SK" sz="1200" dirty="0" smtClean="0"/>
              <a:t>no a kto nedá či nemá </a:t>
            </a:r>
            <a:r>
              <a:rPr lang="sk-SK" sz="1200" dirty="0"/>
              <a:t>mail v XML, </a:t>
            </a:r>
            <a:r>
              <a:rPr lang="sk-SK" sz="1200" u="sng" dirty="0"/>
              <a:t>pôjde si na kataster pre protokol</a:t>
            </a:r>
            <a:endParaRPr lang="sk-SK" sz="1200" dirty="0"/>
          </a:p>
          <a:p>
            <a:pPr marL="0" indent="0">
              <a:buNone/>
            </a:pPr>
            <a:r>
              <a:rPr lang="sk-SK" sz="1400" dirty="0" smtClean="0"/>
              <a:t>-  </a:t>
            </a:r>
            <a:r>
              <a:rPr lang="sk-SK" sz="1400" u="sng" dirty="0" smtClean="0"/>
              <a:t>KO už </a:t>
            </a:r>
            <a:r>
              <a:rPr lang="sk-SK" sz="1400" u="sng" dirty="0" err="1" smtClean="0"/>
              <a:t>vyškoluje</a:t>
            </a:r>
            <a:r>
              <a:rPr lang="sk-SK" sz="1400" u="sng" dirty="0" smtClean="0"/>
              <a:t> </a:t>
            </a:r>
            <a:r>
              <a:rPr lang="sk-SK" sz="1400" u="sng" dirty="0"/>
              <a:t>úradných overovateľov </a:t>
            </a:r>
            <a:r>
              <a:rPr lang="sk-SK" sz="1400" dirty="0"/>
              <a:t>v rámci SR, očakávame zlepšenie </a:t>
            </a:r>
            <a:r>
              <a:rPr lang="sk-SK" sz="1400" u="sng" dirty="0"/>
              <a:t>profesionality v overovaní</a:t>
            </a:r>
          </a:p>
          <a:p>
            <a:r>
              <a:rPr lang="sk-SK" sz="1400" dirty="0" smtClean="0"/>
              <a:t>KO UGKK</a:t>
            </a:r>
            <a:r>
              <a:rPr lang="sk-SK" sz="1400" dirty="0"/>
              <a:t> </a:t>
            </a:r>
            <a:r>
              <a:rPr lang="sk-SK" sz="1400" dirty="0" smtClean="0"/>
              <a:t>už </a:t>
            </a:r>
            <a:r>
              <a:rPr lang="sk-SK" sz="1400" dirty="0" err="1" smtClean="0"/>
              <a:t>infomovalo</a:t>
            </a:r>
            <a:r>
              <a:rPr lang="sk-SK" sz="1400" dirty="0" smtClean="0"/>
              <a:t> </a:t>
            </a:r>
            <a:r>
              <a:rPr lang="sk-SK" sz="1400" dirty="0"/>
              <a:t>KGK o novej službe a jej výhodách pre </a:t>
            </a:r>
            <a:r>
              <a:rPr lang="sk-SK" sz="1400" dirty="0" smtClean="0"/>
              <a:t>geodetov teraz sa pracuje na Usmernení</a:t>
            </a:r>
            <a:endParaRPr lang="sk-SK" sz="1100" dirty="0"/>
          </a:p>
          <a:p>
            <a:r>
              <a:rPr lang="sk-SK" sz="1100" dirty="0" smtClean="0"/>
              <a:t>- </a:t>
            </a:r>
            <a:r>
              <a:rPr lang="sk-SK" sz="1100" dirty="0"/>
              <a:t>Nové </a:t>
            </a:r>
            <a:r>
              <a:rPr lang="sk-SK" sz="1100" dirty="0" smtClean="0"/>
              <a:t>Usmernenie n</a:t>
            </a:r>
            <a:r>
              <a:rPr lang="sk-SK" sz="1100" u="sng" dirty="0" smtClean="0"/>
              <a:t>eukladá </a:t>
            </a:r>
            <a:r>
              <a:rPr lang="sk-SK" sz="1100" u="sng" dirty="0"/>
              <a:t>žiadnu </a:t>
            </a:r>
            <a:r>
              <a:rPr lang="sk-SK" sz="1100" u="sng" dirty="0" smtClean="0"/>
              <a:t>úlohu, </a:t>
            </a:r>
            <a:r>
              <a:rPr lang="sk-SK" sz="1100" u="sng" dirty="0"/>
              <a:t>alebo zmenu činnosti geodetom</a:t>
            </a:r>
            <a:r>
              <a:rPr lang="sk-SK" sz="1100" dirty="0"/>
              <a:t>, toto </a:t>
            </a:r>
            <a:r>
              <a:rPr lang="sk-SK" sz="1100" dirty="0" smtClean="0"/>
              <a:t>Usmernenie usmerňuje </a:t>
            </a:r>
            <a:r>
              <a:rPr lang="sk-SK" sz="1100" dirty="0"/>
              <a:t>prácu na </a:t>
            </a:r>
            <a:r>
              <a:rPr lang="sk-SK" sz="1100" dirty="0" smtClean="0"/>
              <a:t>katastri</a:t>
            </a:r>
          </a:p>
          <a:p>
            <a:r>
              <a:rPr lang="sk-SK" sz="1100" dirty="0" smtClean="0"/>
              <a:t>- geodetom príde len </a:t>
            </a:r>
            <a:r>
              <a:rPr lang="sk-SK" sz="1100" dirty="0"/>
              <a:t>moderný protokol </a:t>
            </a:r>
            <a:r>
              <a:rPr lang="sk-SK" sz="1100" dirty="0" smtClean="0"/>
              <a:t>a</a:t>
            </a:r>
            <a:r>
              <a:rPr lang="sk-SK" sz="1100" dirty="0"/>
              <a:t> to okamžite</a:t>
            </a:r>
          </a:p>
          <a:p>
            <a:r>
              <a:rPr lang="sk-SK" sz="1100" dirty="0"/>
              <a:t>- pre </a:t>
            </a:r>
            <a:r>
              <a:rPr lang="sk-SK" sz="1100" dirty="0" smtClean="0"/>
              <a:t>geodetov </a:t>
            </a:r>
            <a:r>
              <a:rPr lang="sk-SK" sz="1100" dirty="0"/>
              <a:t>bude nová iba notifikácia, bude rovnaká v celej SR (nie ako doteraz, každý overovateľ písal </a:t>
            </a:r>
            <a:r>
              <a:rPr lang="sk-SK" sz="1100" dirty="0" smtClean="0"/>
              <a:t>svojim osobitým štýlom)</a:t>
            </a:r>
            <a:endParaRPr lang="sk-SK" sz="1400" dirty="0" smtClean="0">
              <a:solidFill>
                <a:srgbClr val="FF0000"/>
              </a:solidFill>
            </a:endParaRPr>
          </a:p>
          <a:p>
            <a:pPr marL="0" indent="0">
              <a:buNone/>
            </a:pPr>
            <a:r>
              <a:rPr lang="sk-SK" sz="1400" b="1" dirty="0" smtClean="0"/>
              <a:t>-</a:t>
            </a:r>
            <a:r>
              <a:rPr lang="sk-SK" sz="1400" b="1" dirty="0"/>
              <a:t>          E GP, KEP</a:t>
            </a:r>
            <a:r>
              <a:rPr lang="sk-SK" sz="1400" dirty="0"/>
              <a:t>      – KO pokračuje v napĺňaní krokov k úplnej elektronizácii procesu overovanie GP, ktorej výsledkom je plne elektronický GP,</a:t>
            </a:r>
          </a:p>
          <a:p>
            <a:pPr marL="0" indent="0">
              <a:buNone/>
            </a:pPr>
            <a:r>
              <a:rPr lang="sk-SK" sz="1400" dirty="0" smtClean="0"/>
              <a:t> </a:t>
            </a:r>
            <a:r>
              <a:rPr lang="sk-SK" sz="1400" dirty="0"/>
              <a:t>- KO aktívne spolupracuje s KGK na tvorbe vizualizácie mandátneho certifikátu, ktorým sa bude autorizačne overovať GP,</a:t>
            </a:r>
          </a:p>
          <a:p>
            <a:pPr>
              <a:buFontTx/>
              <a:buChar char="-"/>
            </a:pPr>
            <a:r>
              <a:rPr lang="sk-SK" sz="1400" dirty="0" smtClean="0"/>
              <a:t>KO </a:t>
            </a:r>
            <a:r>
              <a:rPr lang="sk-SK" sz="1400" dirty="0"/>
              <a:t>pokračuje v príprave služby pre geodetov na autorizačné overovanie GP - KO vyvíja úsilie </a:t>
            </a:r>
            <a:r>
              <a:rPr lang="sk-SK" sz="1400" u="sng" dirty="0"/>
              <a:t>doplniť služby pre geodetov o kompletný servis pre vyhotovenie GP </a:t>
            </a:r>
            <a:endParaRPr lang="sk-SK" sz="1400" u="sng" dirty="0" smtClean="0"/>
          </a:p>
          <a:p>
            <a:pPr>
              <a:buFontTx/>
              <a:buChar char="-"/>
            </a:pPr>
            <a:r>
              <a:rPr lang="sk-SK" sz="1400" dirty="0" smtClean="0"/>
              <a:t>t</a:t>
            </a:r>
            <a:r>
              <a:rPr lang="sk-SK" sz="1400" dirty="0"/>
              <a:t>. j geodet si sám pridelí číslo ZPMZ, podlomenia parciel, skontroluje si podklady na aktualizáciu, autorizačne overí GP a odošle ho na úradné overenie, zaplatí poplatok, po úradnom overení dostane GP naspäť.</a:t>
            </a:r>
          </a:p>
          <a:p>
            <a:endParaRPr lang="sk-SK" sz="1400" dirty="0"/>
          </a:p>
        </p:txBody>
      </p:sp>
      <p:pic>
        <p:nvPicPr>
          <p:cNvPr id="4" name="Picture 4" descr="C:\Users\michal.leitman\Documents\URAD_ULOHY\Prezentacie\Prezentacie_vedenie\logo_ugkk_solo.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16416" y="81151"/>
            <a:ext cx="663770" cy="268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171401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Jasnosť">
  <a:themeElements>
    <a:clrScheme name="Technický">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ffice, klas. ver.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Jasnosť">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Motív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TM04033917[[fn=Berlín]]</Template>
  <TotalTime>33037</TotalTime>
  <Words>1193</Words>
  <Application>Microsoft Office PowerPoint</Application>
  <PresentationFormat>Prezentácia na obrazovke (4:3)</PresentationFormat>
  <Paragraphs>257</Paragraphs>
  <Slides>17</Slides>
  <Notes>2</Notes>
  <HiddenSlides>0</HiddenSlides>
  <MMClips>0</MMClips>
  <ScaleCrop>false</ScaleCrop>
  <HeadingPairs>
    <vt:vector size="6" baseType="variant">
      <vt:variant>
        <vt:lpstr>Použité písma</vt:lpstr>
      </vt:variant>
      <vt:variant>
        <vt:i4>3</vt:i4>
      </vt:variant>
      <vt:variant>
        <vt:lpstr>Motív</vt:lpstr>
      </vt:variant>
      <vt:variant>
        <vt:i4>1</vt:i4>
      </vt:variant>
      <vt:variant>
        <vt:lpstr>Nadpisy snímok</vt:lpstr>
      </vt:variant>
      <vt:variant>
        <vt:i4>17</vt:i4>
      </vt:variant>
    </vt:vector>
  </HeadingPairs>
  <TitlesOfParts>
    <vt:vector size="21" baseType="lpstr">
      <vt:lpstr>Arial</vt:lpstr>
      <vt:lpstr>Calibri</vt:lpstr>
      <vt:lpstr>Wingdings</vt:lpstr>
      <vt:lpstr>Jasnosť</vt:lpstr>
      <vt:lpstr>Prezentácia programu PowerPoint</vt:lpstr>
      <vt:lpstr>Obsah:</vt:lpstr>
      <vt:lpstr>1. Úvod a krátke predstavenie sa </vt:lpstr>
      <vt:lpstr>2. Status quo a neblahé dedičstvo na ÚGKK</vt:lpstr>
      <vt:lpstr>3. Ponuka na spolupráce KGK a možnosti spolupráce </vt:lpstr>
      <vt:lpstr>Prezentácia programu PowerPoint</vt:lpstr>
      <vt:lpstr>Zákon č. 215/1995 Z.z. o geodézii a kartografii v znení neskorších predpisov</vt:lpstr>
      <vt:lpstr>Zákon č. 216/1995 Z. z. o Komore geodetov a kartografov</vt:lpstr>
      <vt:lpstr>5. Plány ÚGKK v KN  </vt:lpstr>
      <vt:lpstr>Prezentácia programu PowerPoint</vt:lpstr>
      <vt:lpstr>Prezentácia programu PowerPoint</vt:lpstr>
      <vt:lpstr>Prezentácia programu PowerPoint</vt:lpstr>
      <vt:lpstr>Informačne: Koľko KO OÚ zarobia štátu a koľko dostanú späť</vt:lpstr>
      <vt:lpstr>Prezentácia programu PowerPoint</vt:lpstr>
      <vt:lpstr>Prezentácia programu PowerPoint</vt:lpstr>
      <vt:lpstr>Prezentácia programu PowerPoint</vt:lpstr>
      <vt:lpstr>Prezentácia programu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Prezentácia programu PowerPoint</dc:title>
  <dc:creator>Ondrejička Erik</dc:creator>
  <cp:lastModifiedBy>Mrva Ján, Ing.</cp:lastModifiedBy>
  <cp:revision>1429</cp:revision>
  <cp:lastPrinted>2018-06-07T05:02:04Z</cp:lastPrinted>
  <dcterms:modified xsi:type="dcterms:W3CDTF">2020-10-04T14:35:43Z</dcterms:modified>
</cp:coreProperties>
</file>